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48"/>
  </p:notesMasterIdLst>
  <p:sldIdLst>
    <p:sldId id="256" r:id="rId2"/>
    <p:sldId id="345" r:id="rId3"/>
    <p:sldId id="367" r:id="rId4"/>
    <p:sldId id="366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25" r:id="rId13"/>
    <p:sldId id="364" r:id="rId14"/>
    <p:sldId id="381" r:id="rId15"/>
    <p:sldId id="376" r:id="rId16"/>
    <p:sldId id="377" r:id="rId17"/>
    <p:sldId id="378" r:id="rId18"/>
    <p:sldId id="382" r:id="rId19"/>
    <p:sldId id="379" r:id="rId20"/>
    <p:sldId id="380" r:id="rId21"/>
    <p:sldId id="383" r:id="rId22"/>
    <p:sldId id="375" r:id="rId23"/>
    <p:sldId id="409" r:id="rId24"/>
    <p:sldId id="410" r:id="rId25"/>
    <p:sldId id="346" r:id="rId26"/>
    <p:sldId id="394" r:id="rId27"/>
    <p:sldId id="365" r:id="rId28"/>
    <p:sldId id="384" r:id="rId29"/>
    <p:sldId id="385" r:id="rId30"/>
    <p:sldId id="386" r:id="rId31"/>
    <p:sldId id="359" r:id="rId32"/>
    <p:sldId id="388" r:id="rId33"/>
    <p:sldId id="399" r:id="rId34"/>
    <p:sldId id="389" r:id="rId35"/>
    <p:sldId id="404" r:id="rId36"/>
    <p:sldId id="398" r:id="rId37"/>
    <p:sldId id="401" r:id="rId38"/>
    <p:sldId id="403" r:id="rId39"/>
    <p:sldId id="405" r:id="rId40"/>
    <p:sldId id="400" r:id="rId41"/>
    <p:sldId id="362" r:id="rId42"/>
    <p:sldId id="393" r:id="rId43"/>
    <p:sldId id="408" r:id="rId44"/>
    <p:sldId id="363" r:id="rId45"/>
    <p:sldId id="407" r:id="rId46"/>
    <p:sldId id="279" r:id="rId4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D006B-628A-45BF-84F0-BD18D0E7BB38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E8B4D-B4D9-465A-A1D1-F757B639C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50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91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07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2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482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21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83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866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58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61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98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5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51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21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06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9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2A4B-CED0-44BB-9F83-F2624D58C6A7}" type="datetimeFigureOut">
              <a:rPr kumimoji="1" lang="ja-JP" altLang="en-US" smtClean="0"/>
              <a:t>2024/11/20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8B1805-9F70-4330-A0DA-8B0244870E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4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jsite.mhlw.go.jp/chiba-roudoukyoku/content/contents/kakazyuudurikinsi.jpg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s://jsite.mhlw.go.jp/chiba-roudoukyoku/content/contents/tachiirikiken.jpg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eg"/><Relationship Id="rId7" Type="http://schemas.openxmlformats.org/officeDocument/2006/relationships/image" Target="../media/image13.jpeg"/><Relationship Id="rId12" Type="http://schemas.openxmlformats.org/officeDocument/2006/relationships/hyperlink" Target="https://jsite.mhlw.go.jp/chiba-roudoukyoku/content/contents/ha-nesusiyoukasyo.jpg" TargetMode="External"/><Relationship Id="rId17" Type="http://schemas.openxmlformats.org/officeDocument/2006/relationships/image" Target="../media/image18.jpeg"/><Relationship Id="rId2" Type="http://schemas.openxmlformats.org/officeDocument/2006/relationships/hyperlink" Target="https://jsite.mhlw.go.jp/chiba-roudoukyoku/content/contents/sikaku-keitai.jpg" TargetMode="External"/><Relationship Id="rId16" Type="http://schemas.openxmlformats.org/officeDocument/2006/relationships/hyperlink" Target="https://jsite.mhlw.go.jp/chiba-roudoukyoku/content/contents/stop_button.jpg" TargetMode="External"/><Relationship Id="rId20" Type="http://schemas.openxmlformats.org/officeDocument/2006/relationships/hyperlink" Target="https://jsite.mhlw.go.jp/chiba-roudoukyoku/content/contents/syoukousetsubi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site.mhlw.go.jp/chiba-roudoukyoku/content/contents/youtogaisiyoukinsi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10" Type="http://schemas.openxmlformats.org/officeDocument/2006/relationships/hyperlink" Target="https://jsite.mhlw.go.jp/chiba-roudoukyoku/content/contents/ha-nesutyakuyou.jpg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s://jsite.mhlw.go.jp/chiba-roudoukyoku/content/contents/helmet_chakuyou.jpg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s://jsite.mhlw.go.jp/chiba-roudoukyoku/content/contents/engine_teisi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hyperlink" Target="http://www.google.co.jp/url?sa=i&amp;rct=j&amp;q=&amp;esrc=s&amp;frm=1&amp;source=images&amp;cd=&amp;cad=rja&amp;uact=8&amp;docid=jvkK_dZubWU-DM&amp;tbnid=R8MKfhW12AGBCM:&amp;ved=0CAUQjRw&amp;url=http%3A%2F%2Fja.wikipedia.org%2Fwiki%2F%25E7%25B7%2591%25E5%258D%2581%25E5%25AD%2597&amp;ei=2jzkU7jeCdPeoASI04L4DA&amp;bvm=bv.72676100,d.dGc&amp;psig=AFQjCNEis_TM5WfdV2AH7SnzxtvGSOtw8A&amp;ust=1407553109047552" TargetMode="Externa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825273" y="642030"/>
            <a:ext cx="10089470" cy="19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ja-JP" altLang="en-US" sz="6000" b="1" dirty="0" smtClean="0">
                <a:solidFill>
                  <a:schemeClr val="tx1"/>
                </a:solidFill>
              </a:rPr>
              <a:t>令和６年度</a:t>
            </a:r>
            <a:r>
              <a:rPr lang="en-US" altLang="ja-JP" sz="6000" b="1" dirty="0" smtClean="0">
                <a:solidFill>
                  <a:schemeClr val="tx1"/>
                </a:solidFill>
              </a:rPr>
              <a:t/>
            </a:r>
            <a:br>
              <a:rPr lang="en-US" altLang="ja-JP" sz="6000" b="1" dirty="0" smtClean="0">
                <a:solidFill>
                  <a:schemeClr val="tx1"/>
                </a:solidFill>
              </a:rPr>
            </a:br>
            <a:r>
              <a:rPr lang="ja-JP" altLang="en-US" sz="6000" b="1" dirty="0" smtClean="0">
                <a:solidFill>
                  <a:schemeClr val="tx1"/>
                </a:solidFill>
              </a:rPr>
              <a:t>年末年始無災害運動説明会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28" y="3308577"/>
            <a:ext cx="4738234" cy="2026269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285010" y="5594204"/>
            <a:ext cx="11649694" cy="11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3000" b="1" dirty="0" smtClean="0">
                <a:solidFill>
                  <a:schemeClr val="tx1"/>
                </a:solidFill>
              </a:rPr>
              <a:t>　　　　　　　　　　　　　　　　　　　　　成田労働基準監督署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88" y="3308577"/>
            <a:ext cx="3072740" cy="20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9" t="1761" r="25851" b="59404"/>
          <a:stretch/>
        </p:blipFill>
        <p:spPr>
          <a:xfrm>
            <a:off x="761957" y="277573"/>
            <a:ext cx="5046660" cy="626112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4" t="40508" r="25940" b="40572"/>
          <a:stretch/>
        </p:blipFill>
        <p:spPr>
          <a:xfrm>
            <a:off x="6200503" y="1088573"/>
            <a:ext cx="5493413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7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6" t="1617" r="2239" b="63044"/>
          <a:stretch/>
        </p:blipFill>
        <p:spPr>
          <a:xfrm>
            <a:off x="844731" y="319933"/>
            <a:ext cx="5092581" cy="57847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5" t="37080" r="2328" b="40951"/>
          <a:stretch/>
        </p:blipFill>
        <p:spPr>
          <a:xfrm>
            <a:off x="6453052" y="1175655"/>
            <a:ext cx="5386427" cy="38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8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13398" y="2209573"/>
            <a:ext cx="10089470" cy="19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ja-JP" altLang="en-US" sz="6000" b="1" dirty="0" smtClean="0">
                <a:solidFill>
                  <a:schemeClr val="tx1"/>
                </a:solidFill>
              </a:rPr>
              <a:t>死亡災害の増加に伴う</a:t>
            </a:r>
            <a:endParaRPr lang="en-US" altLang="ja-JP" sz="6000" b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6000" b="1" dirty="0" smtClean="0">
                <a:solidFill>
                  <a:schemeClr val="tx1"/>
                </a:solidFill>
              </a:rPr>
              <a:t>緊急要請</a:t>
            </a:r>
          </a:p>
        </p:txBody>
      </p:sp>
    </p:spTree>
    <p:extLst>
      <p:ext uri="{BB962C8B-B14F-4D97-AF65-F5344CB8AC3E}">
        <p14:creationId xmlns:p14="http://schemas.microsoft.com/office/powerpoint/2010/main" val="348814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49841"/>
          <a:stretch/>
        </p:blipFill>
        <p:spPr>
          <a:xfrm>
            <a:off x="1564998" y="330924"/>
            <a:ext cx="9269161" cy="60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8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6"/>
          <a:stretch/>
        </p:blipFill>
        <p:spPr>
          <a:xfrm>
            <a:off x="1577320" y="261257"/>
            <a:ext cx="9271510" cy="63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7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76"/>
          <a:stretch/>
        </p:blipFill>
        <p:spPr>
          <a:xfrm>
            <a:off x="789936" y="191589"/>
            <a:ext cx="10865104" cy="63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8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4"/>
          <a:stretch/>
        </p:blipFill>
        <p:spPr>
          <a:xfrm>
            <a:off x="2070095" y="130626"/>
            <a:ext cx="7978431" cy="66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5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10"/>
          <a:stretch/>
        </p:blipFill>
        <p:spPr>
          <a:xfrm>
            <a:off x="885729" y="113212"/>
            <a:ext cx="10390521" cy="64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3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3"/>
          <a:stretch/>
        </p:blipFill>
        <p:spPr>
          <a:xfrm>
            <a:off x="1895922" y="113209"/>
            <a:ext cx="8384688" cy="66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4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20"/>
          <a:stretch/>
        </p:blipFill>
        <p:spPr>
          <a:xfrm>
            <a:off x="929272" y="104502"/>
            <a:ext cx="10363137" cy="660980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314994" y="5921829"/>
            <a:ext cx="6574972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92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813398" y="2209573"/>
            <a:ext cx="10089470" cy="19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ja-JP" altLang="en-US" sz="6000" b="1" dirty="0" smtClean="0">
                <a:solidFill>
                  <a:schemeClr val="tx1"/>
                </a:solidFill>
              </a:rPr>
              <a:t>令和６年度</a:t>
            </a:r>
            <a:endParaRPr lang="en-US" altLang="ja-JP" sz="6000" b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ja-JP" altLang="en-US" sz="6000" b="1" dirty="0" smtClean="0">
                <a:solidFill>
                  <a:schemeClr val="tx1"/>
                </a:solidFill>
              </a:rPr>
              <a:t>年末年始無災害運動実施要領</a:t>
            </a:r>
          </a:p>
        </p:txBody>
      </p:sp>
    </p:spTree>
    <p:extLst>
      <p:ext uri="{BB962C8B-B14F-4D97-AF65-F5344CB8AC3E}">
        <p14:creationId xmlns:p14="http://schemas.microsoft.com/office/powerpoint/2010/main" val="31486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1"/>
          <a:stretch/>
        </p:blipFill>
        <p:spPr>
          <a:xfrm>
            <a:off x="2165890" y="113210"/>
            <a:ext cx="7712830" cy="664464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332616" y="113210"/>
            <a:ext cx="2159727" cy="635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71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88"/>
          <a:stretch/>
        </p:blipFill>
        <p:spPr>
          <a:xfrm>
            <a:off x="1434370" y="60960"/>
            <a:ext cx="9327830" cy="6653349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93965" y="5826035"/>
            <a:ext cx="5974081" cy="888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443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0" b="-1"/>
          <a:stretch/>
        </p:blipFill>
        <p:spPr>
          <a:xfrm>
            <a:off x="1876707" y="78376"/>
            <a:ext cx="8355864" cy="668818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7585166" y="78376"/>
            <a:ext cx="2072640" cy="83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71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698378" y="735088"/>
            <a:ext cx="7366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4000" b="1" kern="1800" dirty="0">
                <a:solidFill>
                  <a:srgbClr val="2E3136"/>
                </a:solidFill>
                <a:cs typeface="ＭＳ Ｐゴシック" panose="020B0600070205080204" pitchFamily="50" charset="-128"/>
              </a:rPr>
              <a:t>千葉労働局　災防ピクトグラム</a:t>
            </a:r>
            <a:endParaRPr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1065123" y="2640134"/>
            <a:ext cx="9446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kern="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　</a:t>
            </a:r>
            <a:r>
              <a:rPr lang="ja-JP" altLang="ja-JP" sz="2800" kern="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千葉労働局</a:t>
            </a:r>
            <a:r>
              <a:rPr lang="ja-JP" altLang="ja-JP" sz="2800" kern="0" dirty="0">
                <a:solidFill>
                  <a:srgbClr val="2E3136"/>
                </a:solidFill>
                <a:cs typeface="ＭＳ Ｐゴシック" panose="020B0600070205080204" pitchFamily="50" charset="-128"/>
              </a:rPr>
              <a:t>では、管内で発生した労働災害の発生原因を教訓に、安全の約束事を</a:t>
            </a:r>
            <a:r>
              <a:rPr lang="ja-JP" altLang="ja-JP" sz="2800" kern="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ピクトグラム化</a:t>
            </a:r>
            <a:r>
              <a:rPr lang="ja-JP" altLang="ja-JP" sz="2800" kern="0" dirty="0">
                <a:solidFill>
                  <a:srgbClr val="2E3136"/>
                </a:solidFill>
                <a:cs typeface="ＭＳ Ｐゴシック" panose="020B0600070205080204" pitchFamily="50" charset="-128"/>
              </a:rPr>
              <a:t>しました。</a:t>
            </a:r>
            <a:endParaRPr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516483" y="1778930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kern="180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【</a:t>
            </a:r>
            <a:r>
              <a:rPr lang="ja-JP" altLang="ja-JP" sz="3200" b="1" kern="180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ピクトグラム</a:t>
            </a:r>
            <a:r>
              <a:rPr lang="ja-JP" altLang="ja-JP" sz="3200" b="1" kern="1800" dirty="0">
                <a:solidFill>
                  <a:srgbClr val="2E3136"/>
                </a:solidFill>
                <a:cs typeface="ＭＳ Ｐゴシック" panose="020B0600070205080204" pitchFamily="50" charset="-128"/>
              </a:rPr>
              <a:t>に</a:t>
            </a:r>
            <a:r>
              <a:rPr lang="ja-JP" altLang="ja-JP" sz="3200" b="1" kern="180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ついて</a:t>
            </a:r>
            <a:r>
              <a:rPr lang="en-US" altLang="ja-JP" sz="3200" b="1" kern="180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】</a:t>
            </a:r>
            <a:endParaRPr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1065122" y="3930197"/>
            <a:ext cx="94461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kern="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　</a:t>
            </a:r>
            <a:r>
              <a:rPr lang="ja-JP" altLang="ja-JP" sz="2800" kern="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ピクトグラムは</a:t>
            </a:r>
            <a:r>
              <a:rPr lang="ja-JP" altLang="en-US" sz="2800" kern="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千葉労働局ホーム</a:t>
            </a:r>
            <a:r>
              <a:rPr lang="ja-JP" altLang="ja-JP" sz="2800" kern="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ページ</a:t>
            </a:r>
            <a:r>
              <a:rPr lang="ja-JP" altLang="ja-JP" sz="2800" kern="0" dirty="0">
                <a:solidFill>
                  <a:srgbClr val="2E3136"/>
                </a:solidFill>
                <a:cs typeface="ＭＳ Ｐゴシック" panose="020B0600070205080204" pitchFamily="50" charset="-128"/>
              </a:rPr>
              <a:t>に</a:t>
            </a:r>
            <a:r>
              <a:rPr lang="ja-JP" altLang="ja-JP" sz="2800" kern="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掲載</a:t>
            </a:r>
            <a:r>
              <a:rPr lang="ja-JP" altLang="ja-JP" sz="2800" kern="0" dirty="0">
                <a:solidFill>
                  <a:srgbClr val="2E3136"/>
                </a:solidFill>
                <a:cs typeface="ＭＳ Ｐゴシック" panose="020B0600070205080204" pitchFamily="50" charset="-128"/>
              </a:rPr>
              <a:t>している画像をクリックするとダウンロードできます</a:t>
            </a:r>
            <a:r>
              <a:rPr lang="ja-JP" altLang="ja-JP" sz="2800" kern="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。</a:t>
            </a:r>
            <a:endParaRPr lang="en-US" altLang="ja-JP" sz="2800" kern="0" dirty="0" smtClean="0">
              <a:solidFill>
                <a:srgbClr val="2E3136"/>
              </a:solidFill>
              <a:cs typeface="ＭＳ Ｐゴシック" panose="020B0600070205080204" pitchFamily="50" charset="-128"/>
            </a:endParaRPr>
          </a:p>
          <a:p>
            <a:r>
              <a:rPr lang="en-US" altLang="ja-JP" sz="2800" kern="0" dirty="0">
                <a:solidFill>
                  <a:srgbClr val="2E3136"/>
                </a:solidFill>
                <a:cs typeface="ＭＳ Ｐゴシック" panose="020B0600070205080204" pitchFamily="50" charset="-128"/>
              </a:rPr>
              <a:t/>
            </a:r>
            <a:br>
              <a:rPr lang="en-US" altLang="ja-JP" sz="2800" kern="0" dirty="0">
                <a:solidFill>
                  <a:srgbClr val="2E3136"/>
                </a:solidFill>
                <a:cs typeface="ＭＳ Ｐゴシック" panose="020B0600070205080204" pitchFamily="50" charset="-128"/>
              </a:rPr>
            </a:br>
            <a:r>
              <a:rPr lang="ja-JP" altLang="ja-JP" sz="2800" kern="0" dirty="0">
                <a:solidFill>
                  <a:srgbClr val="2E3136"/>
                </a:solidFill>
                <a:cs typeface="ＭＳ Ｐゴシック" panose="020B0600070205080204" pitchFamily="50" charset="-128"/>
              </a:rPr>
              <a:t>　ピクトグラムをダウンロード</a:t>
            </a:r>
            <a:r>
              <a:rPr lang="ja-JP" altLang="ja-JP" sz="2800" kern="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して</a:t>
            </a:r>
            <a:r>
              <a:rPr lang="ja-JP" altLang="ja-JP" sz="2800" kern="0" dirty="0">
                <a:solidFill>
                  <a:srgbClr val="2E3136"/>
                </a:solidFill>
                <a:cs typeface="ＭＳ Ｐゴシック" panose="020B0600070205080204" pitchFamily="50" charset="-128"/>
              </a:rPr>
              <a:t>、職場の労働災害防止のための掲示にご活用ください。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401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04427" y="570803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kern="180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【</a:t>
            </a:r>
            <a:r>
              <a:rPr lang="ja-JP" altLang="ja-JP" sz="3200" b="1" kern="180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ピクトグラム</a:t>
            </a:r>
            <a:r>
              <a:rPr lang="ja-JP" altLang="en-US" sz="3200" b="1" kern="180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一覧</a:t>
            </a:r>
            <a:r>
              <a:rPr lang="en-US" altLang="ja-JP" sz="3200" b="1" kern="1800" dirty="0" smtClean="0">
                <a:solidFill>
                  <a:srgbClr val="2E3136"/>
                </a:solidFill>
                <a:cs typeface="ＭＳ Ｐゴシック" panose="020B0600070205080204" pitchFamily="50" charset="-128"/>
              </a:rPr>
              <a:t>】</a:t>
            </a:r>
            <a:endParaRPr lang="ja-JP" altLang="en-US" sz="3200" dirty="0"/>
          </a:p>
        </p:txBody>
      </p:sp>
      <p:pic>
        <p:nvPicPr>
          <p:cNvPr id="3" name="図 2" descr="https://jsite.mhlw.go.jp/chiba-roudoukyoku/content/contents/00199591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35" y="1450278"/>
            <a:ext cx="1790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 descr="https://jsite.mhlw.go.jp/chiba-roudoukyoku/content/contents/001995957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35" y="4018105"/>
            <a:ext cx="1790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https://jsite.mhlw.go.jp/chiba-roudoukyoku/content/contents/001995925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35" y="1450277"/>
            <a:ext cx="1790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https://jsite.mhlw.go.jp/chiba-roudoukyoku/content/contents/001995928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35" y="1450276"/>
            <a:ext cx="1790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https://jsite.mhlw.go.jp/chiba-roudoukyoku/content/contents/001995954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35" y="1450275"/>
            <a:ext cx="1790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https://jsite.mhlw.go.jp/chiba-roudoukyoku/content/contents/001995956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35" y="1450275"/>
            <a:ext cx="1790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https://jsite.mhlw.go.jp/chiba-roudoukyoku/content/contents/001995962.jpg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35" y="4018103"/>
            <a:ext cx="1790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https://jsite.mhlw.go.jp/chiba-roudoukyoku/content/contents/001995964.jpg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35" y="4018100"/>
            <a:ext cx="1790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 descr="https://jsite.mhlw.go.jp/chiba-roudoukyoku/content/contents/001995968.jpg">
            <a:hlinkClick r:id="rId18"/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35" y="4018097"/>
            <a:ext cx="1790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https://jsite.mhlw.go.jp/chiba-roudoukyoku/content/contents/001995969.jpg">
            <a:hlinkClick r:id="rId20"/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35" y="4018097"/>
            <a:ext cx="1790700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573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813398" y="2209573"/>
            <a:ext cx="10089470" cy="19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ja-JP" altLang="en-US" sz="6000" b="1" dirty="0" smtClean="0">
                <a:solidFill>
                  <a:schemeClr val="tx1"/>
                </a:solidFill>
              </a:rPr>
              <a:t>労働安全衛生規則の改正</a:t>
            </a:r>
          </a:p>
        </p:txBody>
      </p:sp>
    </p:spTree>
    <p:extLst>
      <p:ext uri="{BB962C8B-B14F-4D97-AF65-F5344CB8AC3E}">
        <p14:creationId xmlns:p14="http://schemas.microsoft.com/office/powerpoint/2010/main" val="8355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782491" y="6104708"/>
            <a:ext cx="3474719" cy="661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0502537" y="6514011"/>
            <a:ext cx="287383" cy="25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2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16"/>
          <a:stretch/>
        </p:blipFill>
        <p:spPr>
          <a:xfrm>
            <a:off x="393041" y="507548"/>
            <a:ext cx="11405383" cy="51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7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8"/>
          <a:stretch/>
        </p:blipFill>
        <p:spPr>
          <a:xfrm>
            <a:off x="2683389" y="0"/>
            <a:ext cx="6900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13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53"/>
          <a:stretch/>
        </p:blipFill>
        <p:spPr>
          <a:xfrm>
            <a:off x="1649437" y="174172"/>
            <a:ext cx="8881541" cy="65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0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t="7619" r="7401" b="50857"/>
          <a:stretch/>
        </p:blipFill>
        <p:spPr>
          <a:xfrm>
            <a:off x="1201782" y="95794"/>
            <a:ext cx="9824506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1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8"/>
          <a:stretch/>
        </p:blipFill>
        <p:spPr>
          <a:xfrm>
            <a:off x="1353345" y="113211"/>
            <a:ext cx="9366906" cy="66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813398" y="2209573"/>
            <a:ext cx="10089470" cy="19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ja-JP" altLang="en-US" sz="6000" b="1" dirty="0" smtClean="0">
                <a:solidFill>
                  <a:schemeClr val="tx1"/>
                </a:solidFill>
              </a:rPr>
              <a:t>安全衛生教育促進運動</a:t>
            </a:r>
          </a:p>
        </p:txBody>
      </p:sp>
    </p:spTree>
    <p:extLst>
      <p:ext uri="{BB962C8B-B14F-4D97-AF65-F5344CB8AC3E}">
        <p14:creationId xmlns:p14="http://schemas.microsoft.com/office/powerpoint/2010/main" val="844269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2945"/>
          <a:stretch/>
        </p:blipFill>
        <p:spPr>
          <a:xfrm>
            <a:off x="2525487" y="0"/>
            <a:ext cx="7149736" cy="67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00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9" t="67302"/>
          <a:stretch/>
        </p:blipFill>
        <p:spPr>
          <a:xfrm>
            <a:off x="888275" y="670558"/>
            <a:ext cx="10359794" cy="48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03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5203" r="49730" b="89392"/>
          <a:stretch/>
        </p:blipFill>
        <p:spPr>
          <a:xfrm>
            <a:off x="2516778" y="239697"/>
            <a:ext cx="6820708" cy="5592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14936" r="74061" b="56572"/>
          <a:stretch/>
        </p:blipFill>
        <p:spPr>
          <a:xfrm>
            <a:off x="1593023" y="1029726"/>
            <a:ext cx="4357921" cy="41257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" t="43556" r="74330" b="13650"/>
          <a:stretch/>
        </p:blipFill>
        <p:spPr>
          <a:xfrm>
            <a:off x="6043747" y="870858"/>
            <a:ext cx="3962401" cy="59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72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t="14984" r="52514" b="62032"/>
          <a:stretch/>
        </p:blipFill>
        <p:spPr>
          <a:xfrm>
            <a:off x="847908" y="182879"/>
            <a:ext cx="5082627" cy="416269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t="38349" r="52514" b="24825"/>
          <a:stretch/>
        </p:blipFill>
        <p:spPr>
          <a:xfrm>
            <a:off x="6221042" y="374467"/>
            <a:ext cx="4751757" cy="62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99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5" t="75683" r="52873" b="10603"/>
          <a:stretch/>
        </p:blipFill>
        <p:spPr>
          <a:xfrm>
            <a:off x="836023" y="374470"/>
            <a:ext cx="5050971" cy="253723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3" t="16762" r="27466" b="64539"/>
          <a:stretch/>
        </p:blipFill>
        <p:spPr>
          <a:xfrm>
            <a:off x="836023" y="2830287"/>
            <a:ext cx="5094891" cy="34573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3" t="35555" r="27376" b="52508"/>
          <a:stretch/>
        </p:blipFill>
        <p:spPr>
          <a:xfrm>
            <a:off x="6118425" y="374470"/>
            <a:ext cx="5194009" cy="22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23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3" t="47619" r="27466" b="21950"/>
          <a:stretch/>
        </p:blipFill>
        <p:spPr>
          <a:xfrm>
            <a:off x="948284" y="357052"/>
            <a:ext cx="5157115" cy="566927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78349" r="27466" b="11365"/>
          <a:stretch/>
        </p:blipFill>
        <p:spPr>
          <a:xfrm>
            <a:off x="6183809" y="1249681"/>
            <a:ext cx="5154718" cy="19420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7" t="16898" r="6223" b="76372"/>
          <a:stretch/>
        </p:blipFill>
        <p:spPr>
          <a:xfrm>
            <a:off x="6105399" y="3191691"/>
            <a:ext cx="5222508" cy="13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12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8" t="23618" r="5920" b="45770"/>
          <a:stretch/>
        </p:blipFill>
        <p:spPr>
          <a:xfrm>
            <a:off x="957941" y="496387"/>
            <a:ext cx="4850675" cy="55158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8" t="54232" r="5560" b="15809"/>
          <a:stretch/>
        </p:blipFill>
        <p:spPr>
          <a:xfrm>
            <a:off x="6191792" y="496387"/>
            <a:ext cx="4911636" cy="53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4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1301" r="52245" b="49206"/>
          <a:stretch/>
        </p:blipFill>
        <p:spPr>
          <a:xfrm>
            <a:off x="1523999" y="69667"/>
            <a:ext cx="8752115" cy="67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2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49651" r="7401" b="8825"/>
          <a:stretch/>
        </p:blipFill>
        <p:spPr>
          <a:xfrm>
            <a:off x="1306285" y="139335"/>
            <a:ext cx="9747208" cy="653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42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50666" r="52065"/>
          <a:stretch/>
        </p:blipFill>
        <p:spPr>
          <a:xfrm>
            <a:off x="1567542" y="87085"/>
            <a:ext cx="8734698" cy="66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68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813398" y="2209573"/>
            <a:ext cx="10089470" cy="194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ja-JP" altLang="en-US" sz="6000" b="1" dirty="0" smtClean="0">
                <a:solidFill>
                  <a:schemeClr val="tx1"/>
                </a:solidFill>
              </a:rPr>
              <a:t>治療と仕事の両立支援</a:t>
            </a:r>
          </a:p>
        </p:txBody>
      </p:sp>
    </p:spTree>
    <p:extLst>
      <p:ext uri="{BB962C8B-B14F-4D97-AF65-F5344CB8AC3E}">
        <p14:creationId xmlns:p14="http://schemas.microsoft.com/office/powerpoint/2010/main" val="4278262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25"/>
          <a:stretch/>
        </p:blipFill>
        <p:spPr>
          <a:xfrm>
            <a:off x="1759131" y="78377"/>
            <a:ext cx="9291645" cy="46242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52"/>
          <a:stretch/>
        </p:blipFill>
        <p:spPr>
          <a:xfrm>
            <a:off x="1759132" y="4798423"/>
            <a:ext cx="9285066" cy="19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48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" t="35555" b="41080"/>
          <a:stretch/>
        </p:blipFill>
        <p:spPr>
          <a:xfrm>
            <a:off x="2107474" y="78377"/>
            <a:ext cx="7924800" cy="26259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18"/>
          <a:stretch/>
        </p:blipFill>
        <p:spPr>
          <a:xfrm>
            <a:off x="2107473" y="2778033"/>
            <a:ext cx="7924801" cy="40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4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5" b="15936"/>
          <a:stretch/>
        </p:blipFill>
        <p:spPr>
          <a:xfrm>
            <a:off x="2235558" y="78377"/>
            <a:ext cx="7769283" cy="27359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6" b="29270"/>
          <a:stretch/>
        </p:blipFill>
        <p:spPr>
          <a:xfrm>
            <a:off x="2235557" y="2882537"/>
            <a:ext cx="7769283" cy="38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76"/>
          <a:stretch/>
        </p:blipFill>
        <p:spPr>
          <a:xfrm>
            <a:off x="868313" y="836021"/>
            <a:ext cx="10444618" cy="43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15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28" y="3308577"/>
            <a:ext cx="4738234" cy="2026269"/>
          </a:xfrm>
          <a:prstGeom prst="rect">
            <a:avLst/>
          </a:prstGeom>
        </p:spPr>
      </p:pic>
      <p:sp>
        <p:nvSpPr>
          <p:cNvPr id="8" name="タイトル 3"/>
          <p:cNvSpPr txBox="1">
            <a:spLocks/>
          </p:cNvSpPr>
          <p:nvPr/>
        </p:nvSpPr>
        <p:spPr>
          <a:xfrm>
            <a:off x="2148137" y="1221463"/>
            <a:ext cx="4088133" cy="11184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5400" b="1" dirty="0" smtClean="0">
                <a:solidFill>
                  <a:schemeClr val="accent2">
                    <a:lumMod val="75000"/>
                  </a:schemeClr>
                </a:solidFill>
              </a:rPr>
              <a:t>ご安全に！</a:t>
            </a:r>
            <a:endParaRPr lang="ja-JP" altLang="en-US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312" y="709763"/>
            <a:ext cx="2524125" cy="2076450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1720625" y="988613"/>
            <a:ext cx="4385016" cy="1365662"/>
          </a:xfrm>
          <a:prstGeom prst="wedgeEllipseCallout">
            <a:avLst>
              <a:gd name="adj1" fmla="val 66370"/>
              <a:gd name="adj2" fmla="val 146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699" y="358309"/>
            <a:ext cx="1657350" cy="114300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/>
        </p:nvSpPr>
        <p:spPr bwMode="auto">
          <a:xfrm>
            <a:off x="285010" y="5594204"/>
            <a:ext cx="11649694" cy="11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5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ja-JP" altLang="en-US" sz="3000" b="1" dirty="0" smtClean="0">
                <a:solidFill>
                  <a:schemeClr val="tx1"/>
                </a:solidFill>
              </a:rPr>
              <a:t>　　　　　　　　　　　　　　　　　　　　　成田労働基準監督署</a:t>
            </a:r>
          </a:p>
        </p:txBody>
      </p:sp>
      <p:pic>
        <p:nvPicPr>
          <p:cNvPr id="10" name="Picture 13" descr="https://encrypted-tbn2.gstatic.com/images?q=tbn:ANd9GcSFljT9VXKEmmRrAdreKQ5Q176wRWK8uF615oTGtxli4i8Q4eZ0u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25" y="3352245"/>
            <a:ext cx="2913669" cy="19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988" y="3308577"/>
            <a:ext cx="3072740" cy="20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9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t="7112" r="12518" b="67873"/>
          <a:stretch/>
        </p:blipFill>
        <p:spPr>
          <a:xfrm>
            <a:off x="402962" y="478294"/>
            <a:ext cx="11351412" cy="49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4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t="31746" r="8271" b="32698"/>
          <a:stretch/>
        </p:blipFill>
        <p:spPr>
          <a:xfrm>
            <a:off x="677747" y="199619"/>
            <a:ext cx="10836591" cy="64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9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12707" r="75847" b="39428"/>
          <a:stretch/>
        </p:blipFill>
        <p:spPr>
          <a:xfrm>
            <a:off x="1218947" y="169690"/>
            <a:ext cx="4225771" cy="651413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60443" r="75877" b="2717"/>
          <a:stretch/>
        </p:blipFill>
        <p:spPr>
          <a:xfrm>
            <a:off x="6508177" y="783769"/>
            <a:ext cx="4603960" cy="54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0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8" t="42794" r="51935" b="35873"/>
          <a:stretch/>
        </p:blipFill>
        <p:spPr>
          <a:xfrm>
            <a:off x="5989382" y="1354182"/>
            <a:ext cx="5960085" cy="407561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9" t="12571" r="51796" b="57179"/>
          <a:stretch/>
        </p:blipFill>
        <p:spPr>
          <a:xfrm>
            <a:off x="461553" y="748936"/>
            <a:ext cx="5264339" cy="50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t="65016" r="51796" b="2729"/>
          <a:stretch/>
        </p:blipFill>
        <p:spPr>
          <a:xfrm>
            <a:off x="2830285" y="121920"/>
            <a:ext cx="6360139" cy="65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35135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4133</TotalTime>
  <Words>174</Words>
  <Application>Microsoft Office PowerPoint</Application>
  <PresentationFormat>ワイド画面</PresentationFormat>
  <Paragraphs>17</Paragraphs>
  <Slides>46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3" baseType="lpstr">
      <vt:lpstr>ＭＳ Ｐゴシック</vt:lpstr>
      <vt:lpstr>メイリオ</vt:lpstr>
      <vt:lpstr>游ゴシック</vt:lpstr>
      <vt:lpstr>Arial</vt:lpstr>
      <vt:lpstr>Trebuchet MS</vt:lpstr>
      <vt:lpstr>Wingdings 3</vt:lpstr>
      <vt:lpstr>ファセット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安田祐造</dc:creator>
  <cp:lastModifiedBy>朝生和弥</cp:lastModifiedBy>
  <cp:revision>363</cp:revision>
  <cp:lastPrinted>2024-11-20T06:23:56Z</cp:lastPrinted>
  <dcterms:created xsi:type="dcterms:W3CDTF">2021-04-13T05:50:21Z</dcterms:created>
  <dcterms:modified xsi:type="dcterms:W3CDTF">2024-11-20T06:27:31Z</dcterms:modified>
</cp:coreProperties>
</file>