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44"/>
  </p:notesMasterIdLst>
  <p:sldIdLst>
    <p:sldId id="256" r:id="rId2"/>
    <p:sldId id="306" r:id="rId3"/>
    <p:sldId id="331" r:id="rId4"/>
    <p:sldId id="332" r:id="rId5"/>
    <p:sldId id="333" r:id="rId6"/>
    <p:sldId id="335" r:id="rId7"/>
    <p:sldId id="334" r:id="rId8"/>
    <p:sldId id="336" r:id="rId9"/>
    <p:sldId id="337" r:id="rId10"/>
    <p:sldId id="307" r:id="rId11"/>
    <p:sldId id="338" r:id="rId12"/>
    <p:sldId id="339" r:id="rId13"/>
    <p:sldId id="340" r:id="rId14"/>
    <p:sldId id="308" r:id="rId15"/>
    <p:sldId id="342" r:id="rId16"/>
    <p:sldId id="343" r:id="rId17"/>
    <p:sldId id="344" r:id="rId18"/>
    <p:sldId id="345" r:id="rId19"/>
    <p:sldId id="346" r:id="rId20"/>
    <p:sldId id="362" r:id="rId21"/>
    <p:sldId id="349" r:id="rId22"/>
    <p:sldId id="350" r:id="rId23"/>
    <p:sldId id="351" r:id="rId24"/>
    <p:sldId id="355" r:id="rId25"/>
    <p:sldId id="363" r:id="rId26"/>
    <p:sldId id="347" r:id="rId27"/>
    <p:sldId id="348" r:id="rId28"/>
    <p:sldId id="364" r:id="rId29"/>
    <p:sldId id="352" r:id="rId30"/>
    <p:sldId id="353" r:id="rId31"/>
    <p:sldId id="354" r:id="rId32"/>
    <p:sldId id="356" r:id="rId33"/>
    <p:sldId id="357" r:id="rId34"/>
    <p:sldId id="358" r:id="rId35"/>
    <p:sldId id="341" r:id="rId36"/>
    <p:sldId id="284" r:id="rId37"/>
    <p:sldId id="365" r:id="rId38"/>
    <p:sldId id="366" r:id="rId39"/>
    <p:sldId id="367" r:id="rId40"/>
    <p:sldId id="359" r:id="rId41"/>
    <p:sldId id="360" r:id="rId42"/>
    <p:sldId id="279" r:id="rId4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006B-628A-45BF-84F0-BD18D0E7BB38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E8B4D-B4D9-465A-A1D1-F757B639C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50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8B4D-B4D9-465A-A1D1-F757B639CB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88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91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07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2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48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21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8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6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8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61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9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5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2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06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9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2A4B-CED0-44BB-9F83-F2624D58C6A7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4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uact=8&amp;docid=jvkK_dZubWU-DM&amp;tbnid=R8MKfhW12AGBCM:&amp;ved=0CAUQjRw&amp;url=http%3A%2F%2Fja.wikipedia.org%2Fwiki%2F%25E7%25B7%2591%25E5%258D%2581%25E5%25AD%2597&amp;ei=2jzkU7jeCdPeoASI04L4DA&amp;bvm=bv.72676100,d.dGc&amp;psig=AFQjCNEis_TM5WfdV2AH7SnzxtvGSOtw8A&amp;ust=14075531090475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.jp/url?sa=i&amp;rct=j&amp;q=&amp;esrc=s&amp;frm=1&amp;source=images&amp;cd=&amp;cad=rja&amp;uact=8&amp;docid=jvkK_dZubWU-DM&amp;tbnid=R8MKfhW12AGBCM:&amp;ved=0CAUQjRw&amp;url=http%3A%2F%2Fja.wikipedia.org%2Fwiki%2F%25E7%25B7%2591%25E5%258D%2581%25E5%25AD%2597&amp;ei=2jzkU7jeCdPeoASI04L4DA&amp;bvm=bv.72676100,d.dGc&amp;psig=AFQjCNEis_TM5WfdV2AH7SnzxtvGSOtw8A&amp;ust=1407553109047552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145247" y="713282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令和６年度</a:t>
            </a:r>
            <a:r>
              <a:rPr lang="en-US" altLang="ja-JP" sz="6000" b="1" dirty="0" smtClean="0">
                <a:solidFill>
                  <a:schemeClr val="tx1"/>
                </a:solidFill>
              </a:rPr>
              <a:t/>
            </a:r>
            <a:br>
              <a:rPr lang="en-US" altLang="ja-JP" sz="6000" b="1" dirty="0" smtClean="0">
                <a:solidFill>
                  <a:schemeClr val="tx1"/>
                </a:solidFill>
              </a:rPr>
            </a:br>
            <a:r>
              <a:rPr lang="ja-JP" altLang="en-US" sz="6000" b="1" dirty="0" smtClean="0">
                <a:solidFill>
                  <a:schemeClr val="tx1"/>
                </a:solidFill>
              </a:rPr>
              <a:t>全国労働衛生週間説明会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683" y="3308577"/>
            <a:ext cx="4738234" cy="2026269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825273" y="5594204"/>
            <a:ext cx="10729418" cy="11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3000" b="1" dirty="0" smtClean="0">
                <a:solidFill>
                  <a:schemeClr val="tx1"/>
                </a:solidFill>
              </a:rPr>
              <a:t>　　　　　　　　　　　　　　　　　　</a:t>
            </a:r>
            <a:r>
              <a:rPr lang="ja-JP" altLang="en-US" sz="3000" b="1" dirty="0" smtClean="0">
                <a:solidFill>
                  <a:schemeClr val="tx1"/>
                </a:solidFill>
              </a:rPr>
              <a:t>成田</a:t>
            </a:r>
            <a:r>
              <a:rPr lang="ja-JP" altLang="en-US" sz="3000" b="1" dirty="0" smtClean="0">
                <a:solidFill>
                  <a:schemeClr val="tx1"/>
                </a:solidFill>
              </a:rPr>
              <a:t>労働基準監督署</a:t>
            </a:r>
          </a:p>
        </p:txBody>
      </p:sp>
      <p:pic>
        <p:nvPicPr>
          <p:cNvPr id="8" name="Picture 13" descr="https://encrypted-tbn2.gstatic.com/images?q=tbn:ANd9GcSFljT9VXKEmmRrAdreKQ5Q176wRWK8uF615oTGtxli4i8Q4eZ0u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26" y="3304166"/>
            <a:ext cx="3051540" cy="20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b="52610"/>
          <a:stretch/>
        </p:blipFill>
        <p:spPr>
          <a:xfrm>
            <a:off x="422496" y="187285"/>
            <a:ext cx="10836743" cy="63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 b="11807"/>
          <a:stretch/>
        </p:blipFill>
        <p:spPr>
          <a:xfrm>
            <a:off x="389446" y="187286"/>
            <a:ext cx="10858900" cy="63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b="57269"/>
          <a:stretch/>
        </p:blipFill>
        <p:spPr>
          <a:xfrm>
            <a:off x="724245" y="166968"/>
            <a:ext cx="10709713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4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42569" r="3768" b="15030"/>
          <a:stretch/>
        </p:blipFill>
        <p:spPr>
          <a:xfrm>
            <a:off x="947450" y="0"/>
            <a:ext cx="10286871" cy="67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40676" y="235604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99532" y="235604"/>
            <a:ext cx="10860023" cy="64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7000"/>
              </a:lnSpc>
              <a:defRPr/>
            </a:pPr>
            <a:r>
              <a:rPr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準備期間中に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実施する</a:t>
            </a:r>
            <a:r>
              <a:rPr lang="ja-JP" altLang="en-US" sz="3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事項</a:t>
            </a:r>
            <a:endParaRPr lang="en-US" altLang="ja-JP" sz="3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～下記事項について、日常の労働衛生活動の総点検を行う～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１　重点事項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（１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）メンタルヘルス対策の推進に関する事項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①　事業者によるメンタルヘルスケアを積極的に推進する旨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の表明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②　衛生委員会等における調査審議を踏まえた「心の健康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づ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くり計画」の策定、実施状況の評価及び改善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③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４つ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のメンタルヘルスケア（セルフケア、ラインによる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ケア、事業場内産業保健スタッフ等のケア、事業場外資源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によるケア）の推進に関する教育研修・情報提供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40676" y="273132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43144" y="121136"/>
            <a:ext cx="10972800" cy="65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（１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）メンタルヘルス対策の推進に関する事項（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つづき）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④　労働者が産業医や産業保健スタッフに直接相談できる仕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組みなど、労働者が安心して健康相談を受けられる環境整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備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⑤　ストレスチェック制度の適切な実施、ストレスチェック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結果の集団分析及びこれを活用した職場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環境改善の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取組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⑥　職場環境等の評価と改善等を通じたメンタルヘルス不調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の予防から早期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発見・早期対応、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職場復帰における支援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ま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での総合的な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取組の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⑦　「自殺予防週間」（９月１０日～９月１６日）等をと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ら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えた職場のメンタルヘルス対策への積極的な取組の実施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⑧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産業保健総合支援センターにおけるメンタルヘル対策に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関する支援の活用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40676" y="273132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43144" y="735604"/>
            <a:ext cx="10972800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（２）転倒・腰痛災害の予防に関する事項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①　事業者による労働災害防止対策に積極的に取り組む旨の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表明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②　身体機能の低下等による労働災害の発生を考慮したリス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クアセスメントの実施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③　高年齢労働者が安全に働き続けることができるよう、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「高年齢労働者の安全と健康確保のためのガイドライン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」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（エイジフレンドリーガイドライ）を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踏まえ事業場の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実情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に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応じた施設、設備、装置等の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改善及び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体力の低下等の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高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年齢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労働者の特性を考慮した、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作業内容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等の見直し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40676" y="273132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43144" y="528043"/>
            <a:ext cx="10972800" cy="554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（２）転倒・腰痛災害の予防に関する事項（つづき）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④　労働安全衛生法に基づく雇入時及び定期の健康診断の確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実な実施と、労働者の気付きを促すための体力チェックの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活用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⑤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若年期から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の身体機能の維持向上のための取組の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>
              <a:lnSpc>
                <a:spcPts val="38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⑥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小売業及び介護施設の企業等関係者による「協議会」を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　通じた転倒・腰痛災害等の予防活動の機運の醸成・企業に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　おける取組の推進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⑦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ストレッチを中心とした転倒・腰痛予防体操の実施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⑧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「職場における腰痛予防対策指針」に基づく腰痛の予防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対策の推進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b="40241"/>
          <a:stretch/>
        </p:blipFill>
        <p:spPr>
          <a:xfrm>
            <a:off x="2092912" y="120327"/>
            <a:ext cx="8033788" cy="66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0"/>
          <a:stretch/>
        </p:blipFill>
        <p:spPr>
          <a:xfrm>
            <a:off x="1056597" y="825406"/>
            <a:ext cx="10099285" cy="46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3895" b="57500"/>
          <a:stretch/>
        </p:blipFill>
        <p:spPr>
          <a:xfrm>
            <a:off x="1113438" y="118873"/>
            <a:ext cx="9755911" cy="64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40676" y="273132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43144" y="491951"/>
            <a:ext cx="10972800" cy="554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（３）化学物質による健康障害防止対策に関する事項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①　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SDS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等により把握した危険有害性に基づくリスクアセス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メントの実施とその結果に基づくばく露濃度の低減や適切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な保護具の使用等のリスク低減対策の実施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②　ラベル・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SDS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の内容やリスクアセスメントの結果に関す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る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労働者に対する教育の実施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③　危険有害性等が判明していない化学物質を安易に用いな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いこと、また、危険有害性等が不明であることは当該化学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物質が安全又は無害であることを意味するものではない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こ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とを踏まえた取扱物質の選定、ばく露低減措置及び労働者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に対する教育の推進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4"/>
          <a:stretch/>
        </p:blipFill>
        <p:spPr>
          <a:xfrm>
            <a:off x="1969154" y="160101"/>
            <a:ext cx="8611760" cy="6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1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6"/>
          <a:stretch/>
        </p:blipFill>
        <p:spPr>
          <a:xfrm>
            <a:off x="1160771" y="616942"/>
            <a:ext cx="9839293" cy="57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1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9"/>
          <a:stretch/>
        </p:blipFill>
        <p:spPr>
          <a:xfrm>
            <a:off x="1147896" y="595768"/>
            <a:ext cx="9936241" cy="53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5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4"/>
          <a:stretch/>
        </p:blipFill>
        <p:spPr>
          <a:xfrm>
            <a:off x="1846125" y="110745"/>
            <a:ext cx="8342903" cy="66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1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40676" y="273132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43144" y="738558"/>
            <a:ext cx="10972800" cy="47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（４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）「事業場における治療と仕事の両立支援のためのガイド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ライン」に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基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づく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治療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と仕事の両立支援対策の推進に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関す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 </a:t>
            </a:r>
            <a:r>
              <a:rPr lang="ja-JP" altLang="en-US" sz="280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る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事項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①　事業者による基本方針等の表明と労働者への周知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②　研修等による両立支援に関する意識啓発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③　相談窓口等の明確化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④　両立支援に活用できる休暇・勤務制度や社内体制の整備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⑤　両立支援コーディネーターの活用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⑥　産業保健総合支援センターによる支援の活用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3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05"/>
          <a:stretch/>
        </p:blipFill>
        <p:spPr>
          <a:xfrm>
            <a:off x="2052993" y="143218"/>
            <a:ext cx="7945990" cy="66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8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3"/>
          <a:stretch/>
        </p:blipFill>
        <p:spPr>
          <a:xfrm>
            <a:off x="1325880" y="506775"/>
            <a:ext cx="9452219" cy="55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40676" y="273132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43144" y="447072"/>
            <a:ext cx="10972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（５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）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「</a:t>
            </a:r>
            <a:r>
              <a:rPr lang="en-US" altLang="ja-JP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STOP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！熱中症 クールワークキャンペーン」に基づく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4500"/>
              </a:lnSpc>
              <a:defRPr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 熱中症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予防対策の推進等に関する事項</a:t>
            </a:r>
            <a:endParaRPr lang="en-US" altLang="ja-JP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①　暑さ指数（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WBGT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）の把握とその値に応じた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熱中症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予防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対策を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実施すること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②　作業を管理する者及び労働者に対してあらかじめ労働衛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生教育を行うこと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③　糖尿病、高血圧症など熱中症の発症に影響を及ぼす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おそ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れの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ある疾病を有する者に対して医師等の意見を踏まえた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配慮を行うこと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④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本年夏季に実施した各熱中症予防対策の取組に関する確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認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83"/>
          <a:stretch/>
        </p:blipFill>
        <p:spPr>
          <a:xfrm>
            <a:off x="1226462" y="106323"/>
            <a:ext cx="9515123" cy="66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5" b="2940"/>
          <a:stretch/>
        </p:blipFill>
        <p:spPr>
          <a:xfrm>
            <a:off x="1502263" y="157895"/>
            <a:ext cx="8483641" cy="66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7"/>
          <a:stretch/>
        </p:blipFill>
        <p:spPr>
          <a:xfrm>
            <a:off x="1612158" y="152033"/>
            <a:ext cx="8754999" cy="65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39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3053744" y="0"/>
            <a:ext cx="5805990" cy="67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17129" y="1314355"/>
            <a:ext cx="11194244" cy="32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4"/>
          <a:stretch/>
        </p:blipFill>
        <p:spPr>
          <a:xfrm>
            <a:off x="2151327" y="108256"/>
            <a:ext cx="7317335" cy="66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7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1"/>
          <a:stretch/>
        </p:blipFill>
        <p:spPr>
          <a:xfrm>
            <a:off x="986716" y="881259"/>
            <a:ext cx="9927840" cy="50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440676" y="235604"/>
            <a:ext cx="11377736" cy="6365173"/>
          </a:xfrm>
          <a:prstGeom prst="roundRect">
            <a:avLst>
              <a:gd name="adj" fmla="val 12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99532" y="684447"/>
            <a:ext cx="10860023" cy="554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indent="-228600">
              <a:lnSpc>
                <a:spcPts val="45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２　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労働衛生３管理の推進等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>
              <a:lnSpc>
                <a:spcPts val="3800"/>
              </a:lnSpc>
              <a:defRPr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 （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１）「職場の健康診断実施強化月間」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（９月１日～９月３０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　日）を契機とした健康管理の推進に関する事項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①　健康診断の適切な実施、異常所見者の業務内容に関する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医師への適切な情報提供、医師からの意見聴取及び事後措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置の徹底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②　一般健康診断結果に基づく必要な労働者に対する医師又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は保健師による保健指導の実施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③　高齢者の医療の確保に関する法律に基づく医療保険者が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　行う特定健診・保健指導との連携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  <a:p>
            <a:pPr marL="228600" indent="-228600"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　　④　健康保険法に基づく医療保険者が行う保健事業との連携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97"/>
          <a:stretch/>
        </p:blipFill>
        <p:spPr>
          <a:xfrm>
            <a:off x="1648270" y="173057"/>
            <a:ext cx="8610933" cy="65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/>
          <a:stretch/>
        </p:blipFill>
        <p:spPr>
          <a:xfrm>
            <a:off x="1331300" y="200024"/>
            <a:ext cx="9165249" cy="62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1074126" y="381000"/>
            <a:ext cx="9736749" cy="58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8"/>
          <a:stretch/>
        </p:blipFill>
        <p:spPr>
          <a:xfrm>
            <a:off x="2017101" y="161924"/>
            <a:ext cx="7815339" cy="66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1"/>
          <a:stretch/>
        </p:blipFill>
        <p:spPr>
          <a:xfrm>
            <a:off x="785180" y="176268"/>
            <a:ext cx="10264737" cy="65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99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4"/>
          <a:stretch/>
        </p:blipFill>
        <p:spPr>
          <a:xfrm>
            <a:off x="2283367" y="150789"/>
            <a:ext cx="7300020" cy="65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6"/>
          <a:stretch/>
        </p:blipFill>
        <p:spPr>
          <a:xfrm>
            <a:off x="1297715" y="643060"/>
            <a:ext cx="9628329" cy="52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8" y="3308577"/>
            <a:ext cx="4738234" cy="2026269"/>
          </a:xfrm>
          <a:prstGeom prst="rect">
            <a:avLst/>
          </a:prstGeom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2148137" y="1221463"/>
            <a:ext cx="4088133" cy="1118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ご安全に！</a:t>
            </a:r>
            <a:endParaRPr lang="ja-JP" alt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12" y="709763"/>
            <a:ext cx="2524125" cy="2076450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720625" y="988613"/>
            <a:ext cx="4385016" cy="1365662"/>
          </a:xfrm>
          <a:prstGeom prst="wedgeEllipseCallout">
            <a:avLst>
              <a:gd name="adj1" fmla="val 66370"/>
              <a:gd name="adj2" fmla="val 146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699" y="358309"/>
            <a:ext cx="1657350" cy="114300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285010" y="5594204"/>
            <a:ext cx="11649694" cy="11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3000" b="1" dirty="0" smtClean="0">
                <a:solidFill>
                  <a:schemeClr val="tx1"/>
                </a:solidFill>
              </a:rPr>
              <a:t>　　　　　　　　　　　　　　　　　　　　　成田労働基準監督署</a:t>
            </a:r>
          </a:p>
        </p:txBody>
      </p:sp>
      <p:pic>
        <p:nvPicPr>
          <p:cNvPr id="10" name="Picture 13" descr="https://encrypted-tbn2.gstatic.com/images?q=tbn:ANd9GcSFljT9VXKEmmRrAdreKQ5Q176wRWK8uF615oTGtxli4i8Q4eZ0u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25" y="3352245"/>
            <a:ext cx="2913669" cy="1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7792"/>
          <a:stretch/>
        </p:blipFill>
        <p:spPr>
          <a:xfrm>
            <a:off x="1035586" y="99153"/>
            <a:ext cx="9621942" cy="65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52449"/>
          <a:stretch/>
        </p:blipFill>
        <p:spPr>
          <a:xfrm>
            <a:off x="631817" y="209320"/>
            <a:ext cx="10361293" cy="64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6" b="6667"/>
          <a:stretch/>
        </p:blipFill>
        <p:spPr>
          <a:xfrm>
            <a:off x="973341" y="176269"/>
            <a:ext cx="9966408" cy="65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49398"/>
          <a:stretch/>
        </p:blipFill>
        <p:spPr>
          <a:xfrm>
            <a:off x="719952" y="143218"/>
            <a:ext cx="10100850" cy="65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0" b="3454"/>
          <a:stretch/>
        </p:blipFill>
        <p:spPr>
          <a:xfrm>
            <a:off x="918256" y="143220"/>
            <a:ext cx="10011672" cy="65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7126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3065</TotalTime>
  <Words>1351</Words>
  <Application>Microsoft Office PowerPoint</Application>
  <PresentationFormat>ワイド画面</PresentationFormat>
  <Paragraphs>93</Paragraphs>
  <Slides>42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HG丸ｺﾞｼｯｸM-PRO</vt:lpstr>
      <vt:lpstr>メイリオ</vt:lpstr>
      <vt:lpstr>游ゴシック</vt:lpstr>
      <vt:lpstr>Arial</vt:lpstr>
      <vt:lpstr>Times New Roman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安田祐造</dc:creator>
  <cp:lastModifiedBy>朝生和弥</cp:lastModifiedBy>
  <cp:revision>312</cp:revision>
  <cp:lastPrinted>2024-08-26T00:56:28Z</cp:lastPrinted>
  <dcterms:created xsi:type="dcterms:W3CDTF">2021-04-13T05:50:21Z</dcterms:created>
  <dcterms:modified xsi:type="dcterms:W3CDTF">2024-08-26T01:01:02Z</dcterms:modified>
</cp:coreProperties>
</file>