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28"/>
  </p:notesMasterIdLst>
  <p:sldIdLst>
    <p:sldId id="256" r:id="rId2"/>
    <p:sldId id="320" r:id="rId3"/>
    <p:sldId id="316" r:id="rId4"/>
    <p:sldId id="318" r:id="rId5"/>
    <p:sldId id="323" r:id="rId6"/>
    <p:sldId id="317" r:id="rId7"/>
    <p:sldId id="319" r:id="rId8"/>
    <p:sldId id="321" r:id="rId9"/>
    <p:sldId id="324" r:id="rId10"/>
    <p:sldId id="322" r:id="rId11"/>
    <p:sldId id="259" r:id="rId12"/>
    <p:sldId id="285" r:id="rId13"/>
    <p:sldId id="266" r:id="rId14"/>
    <p:sldId id="304" r:id="rId15"/>
    <p:sldId id="309" r:id="rId16"/>
    <p:sldId id="308" r:id="rId17"/>
    <p:sldId id="310" r:id="rId18"/>
    <p:sldId id="306" r:id="rId19"/>
    <p:sldId id="312" r:id="rId20"/>
    <p:sldId id="305" r:id="rId21"/>
    <p:sldId id="307" r:id="rId22"/>
    <p:sldId id="311" r:id="rId23"/>
    <p:sldId id="315" r:id="rId24"/>
    <p:sldId id="314" r:id="rId25"/>
    <p:sldId id="313" r:id="rId26"/>
    <p:sldId id="279" r:id="rId2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38"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16D006B-628A-45BF-84F0-BD18D0E7BB38}" type="datetimeFigureOut">
              <a:rPr kumimoji="1" lang="ja-JP" altLang="en-US" smtClean="0"/>
              <a:t>2024/5/29</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6FE8B4D-B4D9-465A-A1D1-F757B639CBD6}" type="slidenum">
              <a:rPr kumimoji="1" lang="ja-JP" altLang="en-US" smtClean="0"/>
              <a:t>‹#›</a:t>
            </a:fld>
            <a:endParaRPr kumimoji="1" lang="ja-JP" altLang="en-US"/>
          </a:p>
        </p:txBody>
      </p:sp>
    </p:spTree>
    <p:extLst>
      <p:ext uri="{BB962C8B-B14F-4D97-AF65-F5344CB8AC3E}">
        <p14:creationId xmlns:p14="http://schemas.microsoft.com/office/powerpoint/2010/main" val="41225062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4277916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1213074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042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1849482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3218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21918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4087866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171558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366061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382898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223655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371851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236921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358306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247999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7862A4B-CED0-44BB-9F83-F2624D58C6A7}" type="datetimeFigureOut">
              <a:rPr kumimoji="1" lang="ja-JP" altLang="en-US" smtClean="0"/>
              <a:t>2024/5/29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70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862A4B-CED0-44BB-9F83-F2624D58C6A7}" type="datetimeFigureOut">
              <a:rPr kumimoji="1" lang="ja-JP" altLang="en-US" smtClean="0"/>
              <a:t>2024/5/29</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C8B1805-9F70-4330-A0DA-8B0244870EF9}" type="slidenum">
              <a:rPr kumimoji="1" lang="ja-JP" altLang="en-US" smtClean="0"/>
              <a:t>‹#›</a:t>
            </a:fld>
            <a:endParaRPr kumimoji="1" lang="ja-JP" altLang="en-US"/>
          </a:p>
        </p:txBody>
      </p:sp>
    </p:spTree>
    <p:extLst>
      <p:ext uri="{BB962C8B-B14F-4D97-AF65-F5344CB8AC3E}">
        <p14:creationId xmlns:p14="http://schemas.microsoft.com/office/powerpoint/2010/main" val="315246547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825273" y="642030"/>
            <a:ext cx="10089470" cy="194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5000">
                <a:solidFill>
                  <a:srgbClr val="FFFFFF"/>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lnSpc>
                <a:spcPct val="90000"/>
              </a:lnSpc>
            </a:pPr>
            <a:r>
              <a:rPr lang="ja-JP" altLang="en-US" sz="6000" b="1" dirty="0" smtClean="0">
                <a:solidFill>
                  <a:schemeClr val="tx1"/>
                </a:solidFill>
              </a:rPr>
              <a:t>令和６年度</a:t>
            </a:r>
            <a:r>
              <a:rPr lang="en-US" altLang="ja-JP" sz="6000" b="1" dirty="0" smtClean="0">
                <a:solidFill>
                  <a:schemeClr val="tx1"/>
                </a:solidFill>
              </a:rPr>
              <a:t/>
            </a:r>
            <a:br>
              <a:rPr lang="en-US" altLang="ja-JP" sz="6000" b="1" dirty="0" smtClean="0">
                <a:solidFill>
                  <a:schemeClr val="tx1"/>
                </a:solidFill>
              </a:rPr>
            </a:br>
            <a:r>
              <a:rPr lang="ja-JP" altLang="en-US" sz="6000" b="1" dirty="0" smtClean="0">
                <a:solidFill>
                  <a:schemeClr val="tx1"/>
                </a:solidFill>
              </a:rPr>
              <a:t>全国安全週間実施要綱説明会</a:t>
            </a:r>
          </a:p>
        </p:txBody>
      </p:sp>
      <p:pic>
        <p:nvPicPr>
          <p:cNvPr id="5" name="図 4"/>
          <p:cNvPicPr>
            <a:picLocks noChangeAspect="1"/>
          </p:cNvPicPr>
          <p:nvPr/>
        </p:nvPicPr>
        <p:blipFill>
          <a:blip r:embed="rId2"/>
          <a:stretch>
            <a:fillRect/>
          </a:stretch>
        </p:blipFill>
        <p:spPr>
          <a:xfrm>
            <a:off x="5515428" y="3308577"/>
            <a:ext cx="4738234" cy="2026269"/>
          </a:xfrm>
          <a:prstGeom prst="rect">
            <a:avLst/>
          </a:prstGeom>
        </p:spPr>
      </p:pic>
      <p:sp>
        <p:nvSpPr>
          <p:cNvPr id="6" name="Rectangle 3"/>
          <p:cNvSpPr>
            <a:spLocks noGrp="1" noChangeArrowheads="1"/>
          </p:cNvSpPr>
          <p:nvPr/>
        </p:nvSpPr>
        <p:spPr bwMode="auto">
          <a:xfrm>
            <a:off x="285010" y="5594204"/>
            <a:ext cx="11649694" cy="118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5000">
                <a:solidFill>
                  <a:srgbClr val="FFFFFF"/>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ct val="90000"/>
              </a:lnSpc>
            </a:pPr>
            <a:r>
              <a:rPr lang="ja-JP" altLang="en-US" sz="3000" b="1" dirty="0" smtClean="0">
                <a:solidFill>
                  <a:schemeClr val="tx1"/>
                </a:solidFill>
              </a:rPr>
              <a:t>　　　　　　　　　　　　　　　　　　　　　成田労働基準監督署</a:t>
            </a:r>
          </a:p>
        </p:txBody>
      </p:sp>
      <p:pic>
        <p:nvPicPr>
          <p:cNvPr id="7" name="Picture 11" descr="\\SDL42000001\personal42\yasudayu\redirects\Documents\41211-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625" y="3003918"/>
            <a:ext cx="2807832" cy="28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953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3860" t="3464" r="2551" b="4069"/>
          <a:stretch/>
        </p:blipFill>
        <p:spPr>
          <a:xfrm>
            <a:off x="926275" y="-1"/>
            <a:ext cx="4916386" cy="6872645"/>
          </a:xfrm>
          <a:prstGeom prst="rect">
            <a:avLst/>
          </a:prstGeom>
        </p:spPr>
      </p:pic>
      <p:sp>
        <p:nvSpPr>
          <p:cNvPr id="3" name="Rectangle 2"/>
          <p:cNvSpPr>
            <a:spLocks noGrp="1" noChangeArrowheads="1"/>
          </p:cNvSpPr>
          <p:nvPr/>
        </p:nvSpPr>
        <p:spPr bwMode="auto">
          <a:xfrm>
            <a:off x="6485558" y="1299762"/>
            <a:ext cx="4309112" cy="412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5000">
                <a:solidFill>
                  <a:srgbClr val="FFFFFF"/>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令和６年４月末において、成田労働基準</a:t>
            </a:r>
            <a:r>
              <a:rPr lang="ja-JP" altLang="en-US" sz="3200" b="1" dirty="0">
                <a:solidFill>
                  <a:schemeClr val="tx1"/>
                </a:solidFill>
                <a:latin typeface="HG丸ｺﾞｼｯｸM-PRO" panose="020F0600000000000000" pitchFamily="50" charset="-128"/>
                <a:ea typeface="HG丸ｺﾞｼｯｸM-PRO" panose="020F0600000000000000" pitchFamily="50" charset="-128"/>
              </a:rPr>
              <a:t>監督</a:t>
            </a:r>
            <a:r>
              <a:rPr lang="ja-JP" altLang="en-US" sz="3200" b="1" dirty="0" smtClean="0">
                <a:solidFill>
                  <a:schemeClr val="tx1"/>
                </a:solidFill>
                <a:latin typeface="HG丸ｺﾞｼｯｸM-PRO" panose="020F0600000000000000" pitchFamily="50" charset="-128"/>
                <a:ea typeface="HG丸ｺﾞｼｯｸM-PRO" panose="020F0600000000000000" pitchFamily="50" charset="-128"/>
              </a:rPr>
              <a:t>署管内での死亡災害は０件であり、千葉県内では既に１４件の死亡災害が発生しています。</a:t>
            </a:r>
            <a:endParaRPr lang="en-US" altLang="ja-JP" sz="3200" b="1" dirty="0" smtClean="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83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82425" y="243572"/>
            <a:ext cx="5730265"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ja-JP" altLang="en-US" sz="40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ＭＳ Ｐゴシック"/>
                <a:ea typeface="ＭＳ Ｐゴシック"/>
              </a:rPr>
              <a:t>令和６</a:t>
            </a:r>
            <a:r>
              <a:rPr lang="zh-TW" altLang="en-US" sz="40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ＭＳ Ｐゴシック"/>
                <a:ea typeface="ＭＳ Ｐゴシック"/>
              </a:rPr>
              <a:t>年度</a:t>
            </a:r>
            <a:r>
              <a:rPr lang="zh-TW" altLang="en-US" sz="40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ＭＳ Ｐゴシック"/>
                <a:ea typeface="ＭＳ Ｐゴシック"/>
              </a:rPr>
              <a:t>全国安全週間</a:t>
            </a:r>
            <a:endParaRPr lang="ja-JP"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sp>
        <p:nvSpPr>
          <p:cNvPr id="5" name="正方形/長方形 4"/>
          <p:cNvSpPr/>
          <p:nvPr/>
        </p:nvSpPr>
        <p:spPr>
          <a:xfrm>
            <a:off x="4536835" y="988921"/>
            <a:ext cx="6853159" cy="40011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ja-JP" altLang="ja-JP" sz="2000" b="1" dirty="0">
                <a:ln w="50800"/>
                <a:solidFill>
                  <a:schemeClr val="accent2">
                    <a:lumMod val="50000"/>
                  </a:schemeClr>
                </a:solidFill>
              </a:rPr>
              <a:t>（</a:t>
            </a:r>
            <a:r>
              <a:rPr lang="ja-JP" altLang="en-US" sz="2000" b="1" dirty="0" smtClean="0">
                <a:ln w="50800"/>
                <a:solidFill>
                  <a:schemeClr val="accent2">
                    <a:lumMod val="50000"/>
                  </a:schemeClr>
                </a:solidFill>
              </a:rPr>
              <a:t>令和６</a:t>
            </a:r>
            <a:r>
              <a:rPr lang="ja-JP" altLang="ja-JP" sz="2000" b="1" dirty="0" smtClean="0">
                <a:ln w="50800"/>
                <a:solidFill>
                  <a:schemeClr val="accent2">
                    <a:lumMod val="50000"/>
                  </a:schemeClr>
                </a:solidFill>
              </a:rPr>
              <a:t>年</a:t>
            </a:r>
            <a:r>
              <a:rPr lang="ja-JP" altLang="ja-JP" sz="2000" b="1" dirty="0">
                <a:ln w="50800"/>
                <a:solidFill>
                  <a:schemeClr val="accent2">
                    <a:lumMod val="50000"/>
                  </a:schemeClr>
                </a:solidFill>
              </a:rPr>
              <a:t>７月１日～７日</a:t>
            </a:r>
            <a:r>
              <a:rPr lang="ja-JP" altLang="en-US" sz="2000" b="1" dirty="0">
                <a:ln w="50800"/>
                <a:solidFill>
                  <a:schemeClr val="accent2">
                    <a:lumMod val="50000"/>
                  </a:schemeClr>
                </a:solidFill>
              </a:rPr>
              <a:t>、準備期間６月１日～３０日</a:t>
            </a:r>
            <a:r>
              <a:rPr lang="ja-JP" altLang="ja-JP" sz="2000" b="1" dirty="0">
                <a:ln w="50800"/>
                <a:solidFill>
                  <a:schemeClr val="accent2">
                    <a:lumMod val="50000"/>
                  </a:schemeClr>
                </a:solidFill>
              </a:rPr>
              <a:t>）</a:t>
            </a:r>
            <a:endParaRPr lang="ja-JP" altLang="en-US" sz="2000" b="1" dirty="0">
              <a:ln w="50800"/>
              <a:solidFill>
                <a:schemeClr val="accent2">
                  <a:lumMod val="50000"/>
                </a:schemeClr>
              </a:solidFill>
              <a:latin typeface="Arial" charset="0"/>
            </a:endParaRPr>
          </a:p>
        </p:txBody>
      </p:sp>
      <p:sp>
        <p:nvSpPr>
          <p:cNvPr id="6" name="Rectangle 5"/>
          <p:cNvSpPr>
            <a:spLocks noChangeArrowheads="1"/>
          </p:cNvSpPr>
          <p:nvPr/>
        </p:nvSpPr>
        <p:spPr bwMode="auto">
          <a:xfrm>
            <a:off x="831325" y="1351568"/>
            <a:ext cx="10359188"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全国</a:t>
            </a:r>
            <a:r>
              <a:rPr lang="ja-JP" altLang="ja-JP"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安全週間は、昭和</a:t>
            </a:r>
            <a:r>
              <a:rPr lang="en-US" altLang="ja-JP"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年に初めて実施されて以来、「人命尊重」と</a:t>
            </a: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いう基本</a:t>
            </a:r>
            <a:r>
              <a:rPr lang="ja-JP" altLang="en-US"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理念の下、「産業界での自主的な労働災害防止活動を推進し、広く一般の安全意識の高揚と安全活動の定着を図ること」を目的に、一度も中断することなく続けられ、本年で</a:t>
            </a:r>
            <a:r>
              <a:rPr lang="en-US" altLang="ja-JP"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9</a:t>
            </a: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７回目</a:t>
            </a:r>
            <a:r>
              <a:rPr lang="ja-JP" altLang="en-US"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を迎えます。</a:t>
            </a:r>
          </a:p>
          <a:p>
            <a:pPr algn="just">
              <a:spcBef>
                <a:spcPct val="0"/>
              </a:spcBef>
              <a:buFontTx/>
              <a:buNone/>
            </a:pPr>
            <a:r>
              <a:rPr lang="ja-JP" altLang="en-US"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　この間、事業場では、労使が協調して労働災害防止対策が展開されてきました。この努力により労働災害は長期的には減少</a:t>
            </a: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しているところでありますが、令和５年</a:t>
            </a:r>
            <a:r>
              <a:rPr lang="ja-JP" altLang="en-US"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の労働災害</a:t>
            </a: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については、死亡災害は集計開始以降</a:t>
            </a: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最少と</a:t>
            </a: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なった前年を下回る見込みであるものの、休業４日以上の死傷災害は前年同期よりも増加しており、過去２０年で最多となった令和４年を上回る見込みで、平成２１年以降、死傷者数が増加に転じてから続く増加傾向に歯止めがかからない状況となっています。</a:t>
            </a:r>
            <a:endParaRPr lang="en-US" altLang="ja-JP"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Bef>
                <a:spcPct val="0"/>
              </a:spcBef>
              <a:buFontTx/>
              <a:buNone/>
            </a:pP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特に、転倒や腰痛といった労働者の作業行動に起因する死傷災害が増加し続けており、死亡災害については墜落・転落などによる災害が依然として後を絶たない状況にあります。</a:t>
            </a:r>
            <a:endParaRPr lang="en-US" altLang="ja-JP"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Bef>
                <a:spcPct val="0"/>
              </a:spcBef>
              <a:buFontTx/>
              <a:buNone/>
            </a:pPr>
            <a:r>
              <a:rPr lang="ja-JP" altLang="en-US"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また、労働災害を少しでも減らし、労働者一人一人が安全に働くことができる職場環境を築くためには、令和５年３月に策定された第１４次労働災害防止計画に基づく施策を着実に推進することが必要であり、計画年次２年目となる令和６年度においても、引き続き労使一丸となった取組が求められます。</a:t>
            </a:r>
            <a:endParaRPr lang="en-US" altLang="ja-JP"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Bef>
                <a:spcPct val="0"/>
              </a:spcBef>
              <a:buFontTx/>
              <a:buNone/>
            </a:pPr>
            <a:r>
              <a:rPr lang="ja-JP" altLang="en-US" sz="1700" b="1"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以上を踏まえ、更なる労働災害の減少を図る観点から、令和６年度</a:t>
            </a:r>
            <a:r>
              <a:rPr lang="ja-JP" altLang="en-US" sz="1700" b="1" dirty="0">
                <a:latin typeface="HG丸ｺﾞｼｯｸM-PRO" panose="020F0600000000000000" pitchFamily="50" charset="-128"/>
                <a:ea typeface="HG丸ｺﾞｼｯｸM-PRO" panose="020F0600000000000000" pitchFamily="50" charset="-128"/>
                <a:cs typeface="Times New Roman" panose="02020603050405020304" pitchFamily="18" charset="0"/>
              </a:rPr>
              <a:t>全国安全週間は、以下のスローガンの下で取り組みます。</a:t>
            </a:r>
          </a:p>
        </p:txBody>
      </p:sp>
      <p:sp>
        <p:nvSpPr>
          <p:cNvPr id="7" name="正方形/長方形 6"/>
          <p:cNvSpPr/>
          <p:nvPr/>
        </p:nvSpPr>
        <p:spPr>
          <a:xfrm>
            <a:off x="804181" y="5440646"/>
            <a:ext cx="10386332" cy="1077218"/>
          </a:xfrm>
          <a:prstGeom prst="rect">
            <a:avLst/>
          </a:prstGeom>
          <a:noFill/>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fontAlgn="auto" hangingPunct="1">
              <a:spcBef>
                <a:spcPts val="0"/>
              </a:spcBef>
              <a:spcAft>
                <a:spcPts val="0"/>
              </a:spcAft>
              <a:defRPr/>
            </a:pPr>
            <a:r>
              <a:rPr lang="ja-JP" altLang="en-US" sz="3200" b="1" kern="10" dirty="0" smtClean="0">
                <a:ln/>
                <a:solidFill>
                  <a:schemeClr val="accent2">
                    <a:lumMod val="50000"/>
                  </a:schemeClr>
                </a:solidFill>
                <a:latin typeface="HG丸ｺﾞｼｯｸM-PRO" panose="020F0600000000000000" pitchFamily="50" charset="-128"/>
                <a:ea typeface="HG丸ｺﾞｼｯｸM-PRO" panose="020F0600000000000000" pitchFamily="50" charset="-128"/>
              </a:rPr>
              <a:t>「危険に気付くあなたの目　そして摘み取る危険の芽</a:t>
            </a:r>
            <a:endParaRPr lang="en-US" altLang="ja-JP" sz="3200" b="1" kern="10" dirty="0" smtClean="0">
              <a:ln/>
              <a:solidFill>
                <a:schemeClr val="accent2">
                  <a:lumMod val="50000"/>
                </a:schemeClr>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defRPr/>
            </a:pPr>
            <a:r>
              <a:rPr lang="ja-JP" altLang="en-US" sz="3200" b="1" kern="10" dirty="0">
                <a:ln/>
                <a:solidFill>
                  <a:schemeClr val="accent2">
                    <a:lumMod val="50000"/>
                  </a:schemeClr>
                </a:solidFill>
                <a:latin typeface="HG丸ｺﾞｼｯｸM-PRO" panose="020F0600000000000000" pitchFamily="50" charset="-128"/>
                <a:ea typeface="HG丸ｺﾞｼｯｸM-PRO" panose="020F0600000000000000" pitchFamily="50" charset="-128"/>
              </a:rPr>
              <a:t>　</a:t>
            </a:r>
            <a:r>
              <a:rPr lang="ja-JP" altLang="en-US" sz="3200" b="1" kern="10" dirty="0" smtClean="0">
                <a:ln/>
                <a:solidFill>
                  <a:schemeClr val="accent2">
                    <a:lumMod val="50000"/>
                  </a:schemeClr>
                </a:solidFill>
                <a:latin typeface="HG丸ｺﾞｼｯｸM-PRO" panose="020F0600000000000000" pitchFamily="50" charset="-128"/>
                <a:ea typeface="HG丸ｺﾞｼｯｸM-PRO" panose="020F0600000000000000" pitchFamily="50" charset="-128"/>
              </a:rPr>
              <a:t>　　　　　　　　　　　　みんなで築く職場の安全」</a:t>
            </a:r>
            <a:endParaRPr lang="ja-JP" altLang="en-US" sz="3200" b="1" dirty="0">
              <a:ln/>
              <a:solidFill>
                <a:schemeClr val="accent2">
                  <a:lumMod val="50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3878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905973" y="548650"/>
            <a:ext cx="10526528" cy="3170099"/>
          </a:xfrm>
          <a:prstGeom prst="rect">
            <a:avLst/>
          </a:prstGeom>
          <a:noFill/>
          <a:ln w="9525">
            <a:noFill/>
            <a:miter lim="800000"/>
            <a:headEnd/>
            <a:tailEnd/>
          </a:ln>
          <a:effectLst/>
        </p:spPr>
        <p:txBody>
          <a:bodyPr wrap="square" anchor="ctr">
            <a:spAutoFit/>
          </a:bodyPr>
          <a:lstStyle/>
          <a:p>
            <a:pPr marL="228600" indent="-228600" eaLnBrk="1" hangingPunct="1">
              <a:defRPr/>
            </a:pPr>
            <a:r>
              <a:rPr lang="ja-JP" altLang="en-US" sz="2000" b="1" dirty="0">
                <a:latin typeface="HG丸ｺﾞｼｯｸM-PRO" panose="020F0600000000000000" pitchFamily="50" charset="-128"/>
                <a:ea typeface="HG丸ｺﾞｼｯｸM-PRO" panose="020F0600000000000000" pitchFamily="50" charset="-128"/>
                <a:cs typeface="Times New Roman" pitchFamily="18" charset="0"/>
              </a:rPr>
              <a:t>１　本週間及び準備期間中に実施する事項</a:t>
            </a:r>
            <a:endParaRPr lang="en-US" altLang="ja-JP" sz="2000" b="1" dirty="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（１）安全</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大会等での経営トップによる安全への所信表明を通じた関係者の意志の</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統一</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及び安全</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意識の</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高揚</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（２）安全</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パトロールによる職場の総点検の</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実施</a:t>
            </a:r>
            <a:endParaRPr lang="en-US" altLang="ja-JP" sz="2000" dirty="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（３）安全旗の掲揚、標語の掲示、講演会等の開催、安全関係資料の配布等の他、ホー</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ムページ等を通じた自社の安全活動等の社会への発信</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（４）労働者の家族への職場の安全に関する文書の送付、職場見学等の実施による家族</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err="1" smtClean="0">
                <a:latin typeface="HG丸ｺﾞｼｯｸM-PRO" panose="020F0600000000000000" pitchFamily="50" charset="-128"/>
                <a:ea typeface="HG丸ｺﾞｼｯｸM-PRO" panose="020F0600000000000000" pitchFamily="50" charset="-128"/>
                <a:cs typeface="Times New Roman" pitchFamily="18" charset="0"/>
              </a:rPr>
              <a:t>への</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協力の呼びかけ</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（５）緊急時の措置に係る必要な訓練の実施</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（６）「安全の日」の設定の他、準備期間及び全国安全週間にふさわしい行事の実施</a:t>
            </a:r>
            <a:endParaRPr lang="en-US" altLang="ja-JP" sz="2000" dirty="0">
              <a:latin typeface="HG丸ｺﾞｼｯｸM-PRO" panose="020F0600000000000000" pitchFamily="50" charset="-128"/>
              <a:ea typeface="HG丸ｺﾞｼｯｸM-PRO" panose="020F0600000000000000" pitchFamily="50" charset="-128"/>
              <a:cs typeface="Times New Roman" pitchFamily="18" charset="0"/>
            </a:endParaRPr>
          </a:p>
        </p:txBody>
      </p:sp>
      <p:sp>
        <p:nvSpPr>
          <p:cNvPr id="5" name="角丸四角形 4"/>
          <p:cNvSpPr/>
          <p:nvPr/>
        </p:nvSpPr>
        <p:spPr>
          <a:xfrm>
            <a:off x="343209" y="273132"/>
            <a:ext cx="11377736" cy="6365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000"/>
          </a:p>
        </p:txBody>
      </p:sp>
      <p:sp>
        <p:nvSpPr>
          <p:cNvPr id="7" name="Rectangle 9"/>
          <p:cNvSpPr>
            <a:spLocks noChangeArrowheads="1"/>
          </p:cNvSpPr>
          <p:nvPr/>
        </p:nvSpPr>
        <p:spPr bwMode="auto">
          <a:xfrm>
            <a:off x="905973" y="3718749"/>
            <a:ext cx="10526528" cy="2554545"/>
          </a:xfrm>
          <a:prstGeom prst="rect">
            <a:avLst/>
          </a:prstGeom>
          <a:noFill/>
          <a:ln w="9525">
            <a:noFill/>
            <a:miter lim="800000"/>
            <a:headEnd/>
            <a:tailEnd/>
          </a:ln>
          <a:effectLst/>
        </p:spPr>
        <p:txBody>
          <a:bodyPr wrap="square" anchor="ctr">
            <a:spAutoFit/>
          </a:bodyPr>
          <a:lstStyle/>
          <a:p>
            <a:pPr marL="228600" indent="-228600" eaLnBrk="1" hangingPunct="1">
              <a:defRPr/>
            </a:pPr>
            <a:endParaRPr lang="en-US" altLang="ja-JP" sz="2000" dirty="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b="1" dirty="0">
                <a:latin typeface="HG丸ｺﾞｼｯｸM-PRO" panose="020F0600000000000000" pitchFamily="50" charset="-128"/>
                <a:ea typeface="HG丸ｺﾞｼｯｸM-PRO" panose="020F0600000000000000" pitchFamily="50" charset="-128"/>
                <a:cs typeface="Times New Roman" pitchFamily="18" charset="0"/>
              </a:rPr>
              <a:t>２　継続的に実施する事項　</a:t>
            </a:r>
            <a:endParaRPr lang="en-US" altLang="ja-JP" sz="2000" b="1"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（１</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安全衛生活動の推進</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①　安全衛生管理体制の確立</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②　安全衛生教育計画の樹立と効果的な安全衛生教育の実施等</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③</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自主的な安全衛生活動の促進</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④　リスクアセスメントの実施</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⑤　その他の取組</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p:txBody>
      </p:sp>
    </p:spTree>
    <p:extLst>
      <p:ext uri="{BB962C8B-B14F-4D97-AF65-F5344CB8AC3E}">
        <p14:creationId xmlns:p14="http://schemas.microsoft.com/office/powerpoint/2010/main" val="213713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43209" y="273132"/>
            <a:ext cx="11377736" cy="63651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000"/>
          </a:p>
        </p:txBody>
      </p:sp>
      <p:sp>
        <p:nvSpPr>
          <p:cNvPr id="6" name="Rectangle 9"/>
          <p:cNvSpPr>
            <a:spLocks noChangeArrowheads="1"/>
          </p:cNvSpPr>
          <p:nvPr/>
        </p:nvSpPr>
        <p:spPr bwMode="auto">
          <a:xfrm>
            <a:off x="941599" y="677082"/>
            <a:ext cx="10526528" cy="1938992"/>
          </a:xfrm>
          <a:prstGeom prst="rect">
            <a:avLst/>
          </a:prstGeom>
          <a:noFill/>
          <a:ln w="9525">
            <a:noFill/>
            <a:miter lim="800000"/>
            <a:headEnd/>
            <a:tailEnd/>
          </a:ln>
          <a:effectLst/>
        </p:spPr>
        <p:txBody>
          <a:bodyPr wrap="square" anchor="ctr">
            <a:spAutoFit/>
          </a:bodyPr>
          <a:lstStyle/>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（２）業種の特性に応じた労働</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災害防止対策</a:t>
            </a:r>
            <a:endParaRPr lang="en-US" altLang="ja-JP" sz="2000" dirty="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①　小売業、社会福祉施設、飲食店等の第三次産業における労働災害防止対策</a:t>
            </a:r>
            <a:endParaRPr lang="en-US" altLang="ja-JP" sz="2000" dirty="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②　陸上貨物運送事業における労働災害防止対策</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③　建設業における労働災害防止対策</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④　製造業における労働災害防止対策</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⑤　林業の労働災害防止対策</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8" name="Rectangle 9"/>
          <p:cNvSpPr>
            <a:spLocks noChangeArrowheads="1"/>
          </p:cNvSpPr>
          <p:nvPr/>
        </p:nvSpPr>
        <p:spPr bwMode="auto">
          <a:xfrm>
            <a:off x="941599" y="3020024"/>
            <a:ext cx="10526528" cy="1938992"/>
          </a:xfrm>
          <a:prstGeom prst="rect">
            <a:avLst/>
          </a:prstGeom>
          <a:noFill/>
          <a:ln w="9525">
            <a:noFill/>
            <a:miter lim="800000"/>
            <a:headEnd/>
            <a:tailEnd/>
          </a:ln>
          <a:effectLst/>
        </p:spPr>
        <p:txBody>
          <a:bodyPr wrap="square" anchor="ctr">
            <a:spAutoFit/>
          </a:bodyPr>
          <a:lstStyle/>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（３）業種</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横断的な労働災害防止対策</a:t>
            </a:r>
            <a:endParaRPr lang="en-US" altLang="ja-JP" sz="2000" dirty="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①　労働者の作業行動に起因する労働災害防止対策</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②　高年齢</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労働者、外国人労働者等に対する労働災害防止対策</a:t>
            </a:r>
            <a:endParaRPr lang="en-US" altLang="ja-JP" sz="2000" dirty="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③　交通</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労働災害防止対策</a:t>
            </a:r>
            <a:endParaRPr lang="en-US" altLang="ja-JP" sz="2000" dirty="0">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④</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熱中症</a:t>
            </a: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予防</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対策</a:t>
            </a:r>
            <a:r>
              <a:rPr lang="ja-JP" altLang="en-US" sz="2000" b="1" dirty="0" smtClean="0">
                <a:solidFill>
                  <a:schemeClr val="accent2">
                    <a:lumMod val="50000"/>
                  </a:schemeClr>
                </a:solidFill>
                <a:latin typeface="HG丸ｺﾞｼｯｸM-PRO" panose="020F0600000000000000" pitchFamily="50" charset="-128"/>
                <a:ea typeface="HG丸ｺﾞｼｯｸM-PRO" panose="020F0600000000000000" pitchFamily="50" charset="-128"/>
                <a:cs typeface="Times New Roman" pitchFamily="18" charset="0"/>
              </a:rPr>
              <a:t>（ＳＴＯＰ！熱中症　クールワークキャンペーン）</a:t>
            </a:r>
            <a:endParaRPr lang="en-US" altLang="ja-JP" sz="2000" b="1" dirty="0" smtClean="0">
              <a:solidFill>
                <a:schemeClr val="accent2">
                  <a:lumMod val="50000"/>
                </a:schemeClr>
              </a:solidFill>
              <a:latin typeface="HG丸ｺﾞｼｯｸM-PRO" panose="020F0600000000000000" pitchFamily="50" charset="-128"/>
              <a:ea typeface="HG丸ｺﾞｼｯｸM-PRO" panose="020F0600000000000000" pitchFamily="50" charset="-128"/>
              <a:cs typeface="Times New Roman" pitchFamily="18" charset="0"/>
            </a:endParaRPr>
          </a:p>
          <a:p>
            <a:pPr marL="228600" indent="-228600" eaLnBrk="1" hangingPunct="1">
              <a:defRPr/>
            </a:pPr>
            <a:r>
              <a:rPr lang="ja-JP" altLang="en-US" sz="2000" dirty="0">
                <a:latin typeface="HG丸ｺﾞｼｯｸM-PRO" panose="020F0600000000000000" pitchFamily="50" charset="-128"/>
                <a:ea typeface="HG丸ｺﾞｼｯｸM-PRO" panose="020F0600000000000000" pitchFamily="50" charset="-128"/>
                <a:cs typeface="Times New Roman" pitchFamily="18" charset="0"/>
              </a:rPr>
              <a:t>　</a:t>
            </a:r>
            <a:r>
              <a:rPr lang="ja-JP" altLang="en-US" sz="2000" dirty="0" smtClean="0">
                <a:latin typeface="HG丸ｺﾞｼｯｸM-PRO" panose="020F0600000000000000" pitchFamily="50" charset="-128"/>
                <a:ea typeface="HG丸ｺﾞｼｯｸM-PRO" panose="020F0600000000000000" pitchFamily="50" charset="-128"/>
                <a:cs typeface="Times New Roman" pitchFamily="18" charset="0"/>
              </a:rPr>
              <a:t>　⑤　業務請負等他者に作業を行わせる場合の対策</a:t>
            </a:r>
            <a:endParaRPr lang="en-US" altLang="ja-JP" sz="2000" dirty="0" smtClean="0">
              <a:latin typeface="HG丸ｺﾞｼｯｸM-PRO" panose="020F0600000000000000" pitchFamily="50" charset="-128"/>
              <a:ea typeface="HG丸ｺﾞｼｯｸM-PRO" panose="020F0600000000000000" pitchFamily="50" charset="-128"/>
              <a:cs typeface="Times New Roman" pitchFamily="18" charset="0"/>
            </a:endParaRPr>
          </a:p>
        </p:txBody>
      </p:sp>
    </p:spTree>
    <p:extLst>
      <p:ext uri="{BB962C8B-B14F-4D97-AF65-F5344CB8AC3E}">
        <p14:creationId xmlns:p14="http://schemas.microsoft.com/office/powerpoint/2010/main" val="291874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397" y="0"/>
            <a:ext cx="4847053"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427" y="0"/>
            <a:ext cx="4847053" cy="6858000"/>
          </a:xfrm>
          <a:prstGeom prst="rect">
            <a:avLst/>
          </a:prstGeom>
        </p:spPr>
      </p:pic>
    </p:spTree>
    <p:extLst>
      <p:ext uri="{BB962C8B-B14F-4D97-AF65-F5344CB8AC3E}">
        <p14:creationId xmlns:p14="http://schemas.microsoft.com/office/powerpoint/2010/main" val="7703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78" y="0"/>
            <a:ext cx="4747846"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155" y="0"/>
            <a:ext cx="4747846" cy="6858000"/>
          </a:xfrm>
          <a:prstGeom prst="rect">
            <a:avLst/>
          </a:prstGeom>
        </p:spPr>
      </p:pic>
    </p:spTree>
    <p:extLst>
      <p:ext uri="{BB962C8B-B14F-4D97-AF65-F5344CB8AC3E}">
        <p14:creationId xmlns:p14="http://schemas.microsoft.com/office/powerpoint/2010/main" val="424088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50" y="0"/>
            <a:ext cx="4747846"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903" y="0"/>
            <a:ext cx="4747846" cy="6858000"/>
          </a:xfrm>
          <a:prstGeom prst="rect">
            <a:avLst/>
          </a:prstGeom>
        </p:spPr>
      </p:pic>
    </p:spTree>
    <p:extLst>
      <p:ext uri="{BB962C8B-B14F-4D97-AF65-F5344CB8AC3E}">
        <p14:creationId xmlns:p14="http://schemas.microsoft.com/office/powerpoint/2010/main" val="248407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049" y="0"/>
            <a:ext cx="4847053"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50" y="0"/>
            <a:ext cx="4747846" cy="6858000"/>
          </a:xfrm>
          <a:prstGeom prst="rect">
            <a:avLst/>
          </a:prstGeom>
        </p:spPr>
      </p:pic>
    </p:spTree>
    <p:extLst>
      <p:ext uri="{BB962C8B-B14F-4D97-AF65-F5344CB8AC3E}">
        <p14:creationId xmlns:p14="http://schemas.microsoft.com/office/powerpoint/2010/main" val="282385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21" y="0"/>
            <a:ext cx="4847053"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041" y="0"/>
            <a:ext cx="4847053" cy="6858000"/>
          </a:xfrm>
          <a:prstGeom prst="rect">
            <a:avLst/>
          </a:prstGeom>
        </p:spPr>
      </p:pic>
    </p:spTree>
    <p:extLst>
      <p:ext uri="{BB962C8B-B14F-4D97-AF65-F5344CB8AC3E}">
        <p14:creationId xmlns:p14="http://schemas.microsoft.com/office/powerpoint/2010/main" val="398945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755" y="0"/>
            <a:ext cx="4747846"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905" y="0"/>
            <a:ext cx="4747846" cy="6858000"/>
          </a:xfrm>
          <a:prstGeom prst="rect">
            <a:avLst/>
          </a:prstGeom>
        </p:spPr>
      </p:pic>
    </p:spTree>
    <p:extLst>
      <p:ext uri="{BB962C8B-B14F-4D97-AF65-F5344CB8AC3E}">
        <p14:creationId xmlns:p14="http://schemas.microsoft.com/office/powerpoint/2010/main" val="275691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5083" t="2430" r="5002" b="9004"/>
          <a:stretch/>
        </p:blipFill>
        <p:spPr>
          <a:xfrm>
            <a:off x="712519" y="1"/>
            <a:ext cx="4920902" cy="6858000"/>
          </a:xfrm>
          <a:prstGeom prst="rect">
            <a:avLst/>
          </a:prstGeom>
        </p:spPr>
      </p:pic>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5818" t="2597" r="2552" b="6147"/>
          <a:stretch/>
        </p:blipFill>
        <p:spPr>
          <a:xfrm>
            <a:off x="6482584" y="-1"/>
            <a:ext cx="4866967" cy="6858001"/>
          </a:xfrm>
          <a:prstGeom prst="rect">
            <a:avLst/>
          </a:prstGeom>
        </p:spPr>
      </p:pic>
    </p:spTree>
    <p:extLst>
      <p:ext uri="{BB962C8B-B14F-4D97-AF65-F5344CB8AC3E}">
        <p14:creationId xmlns:p14="http://schemas.microsoft.com/office/powerpoint/2010/main" val="317677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20" y="0"/>
            <a:ext cx="4847053"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1299" y="0"/>
            <a:ext cx="4847053" cy="6858000"/>
          </a:xfrm>
          <a:prstGeom prst="rect">
            <a:avLst/>
          </a:prstGeom>
        </p:spPr>
      </p:pic>
    </p:spTree>
    <p:extLst>
      <p:ext uri="{BB962C8B-B14F-4D97-AF65-F5344CB8AC3E}">
        <p14:creationId xmlns:p14="http://schemas.microsoft.com/office/powerpoint/2010/main" val="276083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500" y="0"/>
            <a:ext cx="4747846"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529" y="0"/>
            <a:ext cx="4747846" cy="6858000"/>
          </a:xfrm>
          <a:prstGeom prst="rect">
            <a:avLst/>
          </a:prstGeom>
        </p:spPr>
      </p:pic>
    </p:spTree>
    <p:extLst>
      <p:ext uri="{BB962C8B-B14F-4D97-AF65-F5344CB8AC3E}">
        <p14:creationId xmlns:p14="http://schemas.microsoft.com/office/powerpoint/2010/main" val="4104741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78" y="0"/>
            <a:ext cx="4747846"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654" y="0"/>
            <a:ext cx="4747846" cy="6858000"/>
          </a:xfrm>
          <a:prstGeom prst="rect">
            <a:avLst/>
          </a:prstGeom>
        </p:spPr>
      </p:pic>
    </p:spTree>
    <p:extLst>
      <p:ext uri="{BB962C8B-B14F-4D97-AF65-F5344CB8AC3E}">
        <p14:creationId xmlns:p14="http://schemas.microsoft.com/office/powerpoint/2010/main" val="3247845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76" y="0"/>
            <a:ext cx="4747846" cy="685800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903" y="0"/>
            <a:ext cx="4747846" cy="6858000"/>
          </a:xfrm>
          <a:prstGeom prst="rect">
            <a:avLst/>
          </a:prstGeom>
        </p:spPr>
      </p:pic>
    </p:spTree>
    <p:extLst>
      <p:ext uri="{BB962C8B-B14F-4D97-AF65-F5344CB8AC3E}">
        <p14:creationId xmlns:p14="http://schemas.microsoft.com/office/powerpoint/2010/main" val="2180567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25" y="0"/>
            <a:ext cx="4747846"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4030" y="0"/>
            <a:ext cx="4747846" cy="6858000"/>
          </a:xfrm>
          <a:prstGeom prst="rect">
            <a:avLst/>
          </a:prstGeom>
        </p:spPr>
      </p:pic>
    </p:spTree>
    <p:extLst>
      <p:ext uri="{BB962C8B-B14F-4D97-AF65-F5344CB8AC3E}">
        <p14:creationId xmlns:p14="http://schemas.microsoft.com/office/powerpoint/2010/main" val="428841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126" y="0"/>
            <a:ext cx="4747846"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903" y="0"/>
            <a:ext cx="4747846" cy="6858000"/>
          </a:xfrm>
          <a:prstGeom prst="rect">
            <a:avLst/>
          </a:prstGeom>
        </p:spPr>
      </p:pic>
    </p:spTree>
    <p:extLst>
      <p:ext uri="{BB962C8B-B14F-4D97-AF65-F5344CB8AC3E}">
        <p14:creationId xmlns:p14="http://schemas.microsoft.com/office/powerpoint/2010/main" val="84006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515428" y="3308577"/>
            <a:ext cx="4738234" cy="2026269"/>
          </a:xfrm>
          <a:prstGeom prst="rect">
            <a:avLst/>
          </a:prstGeom>
        </p:spPr>
      </p:pic>
      <p:pic>
        <p:nvPicPr>
          <p:cNvPr id="7" name="Picture 11" descr="\\SDL42000001\personal42\yasudayu\redirects\Documents\41211-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625" y="3003918"/>
            <a:ext cx="2807832" cy="28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3"/>
          <p:cNvSpPr txBox="1">
            <a:spLocks/>
          </p:cNvSpPr>
          <p:nvPr/>
        </p:nvSpPr>
        <p:spPr>
          <a:xfrm>
            <a:off x="2148137" y="1221463"/>
            <a:ext cx="4088133" cy="1118402"/>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b="1" dirty="0" smtClean="0">
                <a:solidFill>
                  <a:schemeClr val="accent2">
                    <a:lumMod val="75000"/>
                  </a:schemeClr>
                </a:solidFill>
              </a:rPr>
              <a:t>ご安全に！</a:t>
            </a:r>
            <a:endParaRPr lang="ja-JP" altLang="en-US" sz="5400" b="1" dirty="0">
              <a:solidFill>
                <a:schemeClr val="accent2">
                  <a:lumMod val="75000"/>
                </a:schemeClr>
              </a:solidFill>
            </a:endParaRPr>
          </a:p>
        </p:txBody>
      </p:sp>
      <p:pic>
        <p:nvPicPr>
          <p:cNvPr id="2" name="図 1"/>
          <p:cNvPicPr>
            <a:picLocks noChangeAspect="1"/>
          </p:cNvPicPr>
          <p:nvPr/>
        </p:nvPicPr>
        <p:blipFill>
          <a:blip r:embed="rId4"/>
          <a:stretch>
            <a:fillRect/>
          </a:stretch>
        </p:blipFill>
        <p:spPr>
          <a:xfrm>
            <a:off x="6828312" y="709763"/>
            <a:ext cx="2524125" cy="2076450"/>
          </a:xfrm>
          <a:prstGeom prst="rect">
            <a:avLst/>
          </a:prstGeom>
        </p:spPr>
      </p:pic>
      <p:sp>
        <p:nvSpPr>
          <p:cNvPr id="3" name="円形吹き出し 2"/>
          <p:cNvSpPr/>
          <p:nvPr/>
        </p:nvSpPr>
        <p:spPr>
          <a:xfrm>
            <a:off x="1720625" y="988613"/>
            <a:ext cx="4385016" cy="1365662"/>
          </a:xfrm>
          <a:prstGeom prst="wedgeEllipseCallout">
            <a:avLst>
              <a:gd name="adj1" fmla="val 66370"/>
              <a:gd name="adj2" fmla="val 146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5"/>
          <a:stretch>
            <a:fillRect/>
          </a:stretch>
        </p:blipFill>
        <p:spPr>
          <a:xfrm>
            <a:off x="7261699" y="358309"/>
            <a:ext cx="1657350" cy="1143000"/>
          </a:xfrm>
          <a:prstGeom prst="rect">
            <a:avLst/>
          </a:prstGeom>
        </p:spPr>
      </p:pic>
      <p:sp>
        <p:nvSpPr>
          <p:cNvPr id="9" name="Rectangle 3"/>
          <p:cNvSpPr>
            <a:spLocks noGrp="1" noChangeArrowheads="1"/>
          </p:cNvSpPr>
          <p:nvPr/>
        </p:nvSpPr>
        <p:spPr bwMode="auto">
          <a:xfrm>
            <a:off x="285010" y="5594204"/>
            <a:ext cx="11649694" cy="118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5000">
                <a:solidFill>
                  <a:srgbClr val="FFFFFF"/>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eaLnBrk="1" hangingPunct="1">
              <a:lnSpc>
                <a:spcPct val="90000"/>
              </a:lnSpc>
            </a:pPr>
            <a:r>
              <a:rPr lang="ja-JP" altLang="en-US" sz="3000" b="1" dirty="0" smtClean="0">
                <a:solidFill>
                  <a:schemeClr val="tx1"/>
                </a:solidFill>
              </a:rPr>
              <a:t>　　　　　　　　　　　　　　　　　　　　　成田労働基準監督署</a:t>
            </a:r>
          </a:p>
        </p:txBody>
      </p:sp>
    </p:spTree>
    <p:extLst>
      <p:ext uri="{BB962C8B-B14F-4D97-AF65-F5344CB8AC3E}">
        <p14:creationId xmlns:p14="http://schemas.microsoft.com/office/powerpoint/2010/main" val="30962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6553" t="4156" r="3777" b="5108"/>
          <a:stretch/>
        </p:blipFill>
        <p:spPr>
          <a:xfrm>
            <a:off x="866898" y="-1"/>
            <a:ext cx="4790131" cy="6858001"/>
          </a:xfrm>
          <a:prstGeom prst="rect">
            <a:avLst/>
          </a:prstGeom>
        </p:spPr>
      </p:pic>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8024" t="4328" r="2796" b="6840"/>
          <a:stretch/>
        </p:blipFill>
        <p:spPr>
          <a:xfrm>
            <a:off x="6436425" y="-1"/>
            <a:ext cx="4866105" cy="6858001"/>
          </a:xfrm>
          <a:prstGeom prst="rect">
            <a:avLst/>
          </a:prstGeom>
        </p:spPr>
      </p:pic>
    </p:spTree>
    <p:extLst>
      <p:ext uri="{BB962C8B-B14F-4D97-AF65-F5344CB8AC3E}">
        <p14:creationId xmlns:p14="http://schemas.microsoft.com/office/powerpoint/2010/main" val="53071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6553" t="2423" r="2552" b="3377"/>
          <a:stretch/>
        </p:blipFill>
        <p:spPr>
          <a:xfrm>
            <a:off x="914401" y="0"/>
            <a:ext cx="4677057" cy="6858000"/>
          </a:xfrm>
          <a:prstGeom prst="rect">
            <a:avLst/>
          </a:prstGeom>
        </p:spPr>
      </p:pic>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4593" t="2251" r="3041" b="3897"/>
          <a:stretch/>
        </p:blipFill>
        <p:spPr>
          <a:xfrm>
            <a:off x="6388924" y="0"/>
            <a:ext cx="4797631" cy="6897390"/>
          </a:xfrm>
          <a:prstGeom prst="rect">
            <a:avLst/>
          </a:prstGeom>
        </p:spPr>
      </p:pic>
    </p:spTree>
    <p:extLst>
      <p:ext uri="{BB962C8B-B14F-4D97-AF65-F5344CB8AC3E}">
        <p14:creationId xmlns:p14="http://schemas.microsoft.com/office/powerpoint/2010/main" val="295269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901" y="0"/>
            <a:ext cx="4847053" cy="685800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302" y="0"/>
            <a:ext cx="4847053" cy="6858000"/>
          </a:xfrm>
          <a:prstGeom prst="rect">
            <a:avLst/>
          </a:prstGeom>
        </p:spPr>
      </p:pic>
    </p:spTree>
    <p:extLst>
      <p:ext uri="{BB962C8B-B14F-4D97-AF65-F5344CB8AC3E}">
        <p14:creationId xmlns:p14="http://schemas.microsoft.com/office/powerpoint/2010/main" val="260020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3123" t="4502" r="1817" b="4242"/>
          <a:stretch/>
        </p:blipFill>
        <p:spPr>
          <a:xfrm>
            <a:off x="641269" y="0"/>
            <a:ext cx="5035136" cy="6838961"/>
          </a:xfrm>
          <a:prstGeom prst="rect">
            <a:avLst/>
          </a:prstGeom>
        </p:spPr>
      </p:pic>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878" t="4675" r="2305" b="5455"/>
          <a:stretch/>
        </p:blipFill>
        <p:spPr>
          <a:xfrm>
            <a:off x="6329548" y="0"/>
            <a:ext cx="5099573" cy="6838961"/>
          </a:xfrm>
          <a:prstGeom prst="rect">
            <a:avLst/>
          </a:prstGeom>
        </p:spPr>
      </p:pic>
    </p:spTree>
    <p:extLst>
      <p:ext uri="{BB962C8B-B14F-4D97-AF65-F5344CB8AC3E}">
        <p14:creationId xmlns:p14="http://schemas.microsoft.com/office/powerpoint/2010/main" val="322866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2633" t="3118" r="2306" b="3549"/>
          <a:stretch/>
        </p:blipFill>
        <p:spPr>
          <a:xfrm>
            <a:off x="771895" y="-1"/>
            <a:ext cx="4936743" cy="6858001"/>
          </a:xfrm>
          <a:prstGeom prst="rect">
            <a:avLst/>
          </a:prstGeom>
        </p:spPr>
      </p:pic>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633" t="4675" r="2306" b="4659"/>
          <a:stretch/>
        </p:blipFill>
        <p:spPr>
          <a:xfrm>
            <a:off x="6210794" y="0"/>
            <a:ext cx="5081991" cy="6858000"/>
          </a:xfrm>
          <a:prstGeom prst="rect">
            <a:avLst/>
          </a:prstGeom>
        </p:spPr>
      </p:pic>
    </p:spTree>
    <p:extLst>
      <p:ext uri="{BB962C8B-B14F-4D97-AF65-F5344CB8AC3E}">
        <p14:creationId xmlns:p14="http://schemas.microsoft.com/office/powerpoint/2010/main" val="184099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376" y="0"/>
            <a:ext cx="9703248" cy="6858000"/>
          </a:xfrm>
          <a:prstGeom prst="rect">
            <a:avLst/>
          </a:prstGeom>
        </p:spPr>
      </p:pic>
    </p:spTree>
    <p:extLst>
      <p:ext uri="{BB962C8B-B14F-4D97-AF65-F5344CB8AC3E}">
        <p14:creationId xmlns:p14="http://schemas.microsoft.com/office/powerpoint/2010/main" val="365071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2388" t="1731" r="2061" b="5281"/>
          <a:stretch/>
        </p:blipFill>
        <p:spPr>
          <a:xfrm>
            <a:off x="760021" y="0"/>
            <a:ext cx="4975760" cy="6851240"/>
          </a:xfrm>
          <a:prstGeom prst="rect">
            <a:avLst/>
          </a:prstGeom>
        </p:spPr>
      </p:pic>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l="2388" r="1817" b="4589"/>
          <a:stretch/>
        </p:blipFill>
        <p:spPr>
          <a:xfrm>
            <a:off x="6270170" y="-1"/>
            <a:ext cx="4861771" cy="6851241"/>
          </a:xfrm>
          <a:prstGeom prst="rect">
            <a:avLst/>
          </a:prstGeom>
        </p:spPr>
      </p:pic>
    </p:spTree>
    <p:extLst>
      <p:ext uri="{BB962C8B-B14F-4D97-AF65-F5344CB8AC3E}">
        <p14:creationId xmlns:p14="http://schemas.microsoft.com/office/powerpoint/2010/main" val="3284000085"/>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2710</TotalTime>
  <Words>886</Words>
  <Application>Microsoft Office PowerPoint</Application>
  <PresentationFormat>ワイド画面</PresentationFormat>
  <Paragraphs>44</Paragraphs>
  <Slides>26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26</vt:i4>
      </vt:variant>
    </vt:vector>
  </HeadingPairs>
  <TitlesOfParts>
    <vt:vector size="35" baseType="lpstr">
      <vt:lpstr>HG丸ｺﾞｼｯｸM-PRO</vt:lpstr>
      <vt:lpstr>ＭＳ Ｐゴシック</vt:lpstr>
      <vt:lpstr>メイリオ</vt:lpstr>
      <vt:lpstr>游ゴシック</vt:lpstr>
      <vt:lpstr>Arial</vt:lpstr>
      <vt:lpstr>Times New Roman</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安田祐造</dc:creator>
  <cp:lastModifiedBy>朝生和弥</cp:lastModifiedBy>
  <cp:revision>256</cp:revision>
  <cp:lastPrinted>2024-05-29T04:40:56Z</cp:lastPrinted>
  <dcterms:created xsi:type="dcterms:W3CDTF">2021-04-13T05:50:21Z</dcterms:created>
  <dcterms:modified xsi:type="dcterms:W3CDTF">2024-05-29T04:42:40Z</dcterms:modified>
</cp:coreProperties>
</file>